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77" r:id="rId5"/>
    <p:sldId id="260" r:id="rId6"/>
    <p:sldId id="261" r:id="rId7"/>
    <p:sldId id="262" r:id="rId8"/>
    <p:sldId id="263" r:id="rId9"/>
    <p:sldId id="272" r:id="rId10"/>
    <p:sldId id="273" r:id="rId11"/>
    <p:sldId id="265" r:id="rId12"/>
    <p:sldId id="267" r:id="rId13"/>
    <p:sldId id="268" r:id="rId14"/>
    <p:sldId id="270" r:id="rId15"/>
    <p:sldId id="271" r:id="rId16"/>
    <p:sldId id="269" r:id="rId17"/>
    <p:sldId id="274" r:id="rId18"/>
    <p:sldId id="275" r:id="rId19"/>
    <p:sldId id="276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90AAE6-6B54-4DB6-98B0-CB0982327DE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DE9E16-0C27-4EB5-A668-E37F812AD875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1"/>
            <a:t>I. Daños materiales</a:t>
          </a:r>
          <a:r>
            <a:rPr lang="es-ES"/>
            <a:t>. Esta cobertura se extiende para cubrir los daños o pérdidas materiales, que sufra el vehículo asegurado a consecuencia de los siguientes riesgos (colisiones y vuelcos, rotura de cristales, actos de personas que tomen parte en paros, huelgas, disturbios, desastres naturales, trasportación).</a:t>
          </a:r>
          <a:endParaRPr lang="en-US"/>
        </a:p>
      </dgm:t>
    </dgm:pt>
    <dgm:pt modelId="{928B9ADA-2FA7-44C9-AE05-B5F999701937}" type="parTrans" cxnId="{DA460B9B-610F-428D-815F-7674A0FE20B3}">
      <dgm:prSet/>
      <dgm:spPr/>
      <dgm:t>
        <a:bodyPr/>
        <a:lstStyle/>
        <a:p>
          <a:endParaRPr lang="en-US"/>
        </a:p>
      </dgm:t>
    </dgm:pt>
    <dgm:pt modelId="{99B04165-F686-4FB4-BBB2-A802F18F8E5D}" type="sibTrans" cxnId="{DA460B9B-610F-428D-815F-7674A0FE20B3}">
      <dgm:prSet/>
      <dgm:spPr/>
      <dgm:t>
        <a:bodyPr/>
        <a:lstStyle/>
        <a:p>
          <a:endParaRPr lang="en-US"/>
        </a:p>
      </dgm:t>
    </dgm:pt>
    <dgm:pt modelId="{59CCBE8A-4549-496B-9B62-47470547A73B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1"/>
            <a:t>II. Robo total.</a:t>
          </a:r>
          <a:r>
            <a:rPr lang="es-ES"/>
            <a:t> Ampara el costo total del vehículo por robo, así como los daños materiales provocados por dicho acontecimiento.</a:t>
          </a:r>
          <a:endParaRPr lang="en-US"/>
        </a:p>
      </dgm:t>
    </dgm:pt>
    <dgm:pt modelId="{356CAABC-F329-4786-8BB5-1007D3E516AC}" type="parTrans" cxnId="{9ABC2004-F086-44D6-B17F-B5AD1E2ED75E}">
      <dgm:prSet/>
      <dgm:spPr/>
      <dgm:t>
        <a:bodyPr/>
        <a:lstStyle/>
        <a:p>
          <a:endParaRPr lang="en-US"/>
        </a:p>
      </dgm:t>
    </dgm:pt>
    <dgm:pt modelId="{63E3D296-85B0-44F1-A196-875B0C57115B}" type="sibTrans" cxnId="{9ABC2004-F086-44D6-B17F-B5AD1E2ED75E}">
      <dgm:prSet/>
      <dgm:spPr/>
      <dgm:t>
        <a:bodyPr/>
        <a:lstStyle/>
        <a:p>
          <a:endParaRPr lang="en-US"/>
        </a:p>
      </dgm:t>
    </dgm:pt>
    <dgm:pt modelId="{CD92275D-634F-453A-8566-C4DE11491FD5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b="1"/>
            <a:t>III. Responsabilidad civil bienes. </a:t>
          </a:r>
          <a:r>
            <a:rPr lang="es-ES"/>
            <a:t>Ampara la responsabilidad civil en que incurra el asegurado a consecuencia del uso del vehículo estipulado en la póliza cause daños materiales a terceros en sus bienes siempre y cuando dicha responsabilidad sea consecuencia de un hecho de tránsito terrestre que no se encuentre expresamente excluido por el contrato.</a:t>
          </a:r>
          <a:endParaRPr lang="en-US"/>
        </a:p>
      </dgm:t>
    </dgm:pt>
    <dgm:pt modelId="{FDD859DF-94C2-4F4E-BE31-DB64C36E41F5}" type="parTrans" cxnId="{4FF7AAE5-55E9-4F04-9CA0-E8E7C29117AD}">
      <dgm:prSet/>
      <dgm:spPr/>
      <dgm:t>
        <a:bodyPr/>
        <a:lstStyle/>
        <a:p>
          <a:endParaRPr lang="en-US"/>
        </a:p>
      </dgm:t>
    </dgm:pt>
    <dgm:pt modelId="{886DA786-E6C8-4433-9ED3-E25AC59B3FF3}" type="sibTrans" cxnId="{4FF7AAE5-55E9-4F04-9CA0-E8E7C29117AD}">
      <dgm:prSet/>
      <dgm:spPr/>
      <dgm:t>
        <a:bodyPr/>
        <a:lstStyle/>
        <a:p>
          <a:endParaRPr lang="en-US"/>
        </a:p>
      </dgm:t>
    </dgm:pt>
    <dgm:pt modelId="{501EAEDA-3B99-463D-84FC-940BD44A1973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1"/>
            <a:t>IV. Responsabilidad Civil Personas. </a:t>
          </a:r>
          <a:r>
            <a:rPr lang="es-ES"/>
            <a:t>Ampara la responsabilidad civil en que incurra el asegurado, cuando a consecuencia del uso del vehículo cause lesiones corporales o la muerte a terceros. </a:t>
          </a:r>
          <a:endParaRPr lang="en-US"/>
        </a:p>
      </dgm:t>
    </dgm:pt>
    <dgm:pt modelId="{FFB763E9-5D28-4592-96A7-4C7CC3ADAC94}" type="parTrans" cxnId="{E39B5170-F637-4770-A306-CC63C83041D1}">
      <dgm:prSet/>
      <dgm:spPr/>
      <dgm:t>
        <a:bodyPr/>
        <a:lstStyle/>
        <a:p>
          <a:endParaRPr lang="en-US"/>
        </a:p>
      </dgm:t>
    </dgm:pt>
    <dgm:pt modelId="{B4EED8D3-38BA-4653-974F-7778DB24C6E5}" type="sibTrans" cxnId="{E39B5170-F637-4770-A306-CC63C83041D1}">
      <dgm:prSet/>
      <dgm:spPr/>
      <dgm:t>
        <a:bodyPr/>
        <a:lstStyle/>
        <a:p>
          <a:endParaRPr lang="en-US"/>
        </a:p>
      </dgm:t>
    </dgm:pt>
    <dgm:pt modelId="{C862A4FF-D5E6-4B06-89D8-62A40F83A6A6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b="1"/>
            <a:t>V. Responsabilidad Civil LUC. </a:t>
          </a:r>
          <a:r>
            <a:rPr lang="es-MX"/>
            <a:t>En el caso en el que se contraten las dos coberturas anteriores y así se estipule en el contrato los limites de cada cobertura se sumarán y </a:t>
          </a:r>
          <a:r>
            <a:rPr lang="es-ES"/>
            <a:t>operarán como límite único y combinado (LUC).</a:t>
          </a:r>
          <a:endParaRPr lang="en-US"/>
        </a:p>
      </dgm:t>
    </dgm:pt>
    <dgm:pt modelId="{35D45A26-B12B-4EC9-A970-E5B09F1D8D3C}" type="parTrans" cxnId="{D092FED7-90FC-40AB-A9AB-B2589DCA7674}">
      <dgm:prSet/>
      <dgm:spPr/>
      <dgm:t>
        <a:bodyPr/>
        <a:lstStyle/>
        <a:p>
          <a:endParaRPr lang="en-US"/>
        </a:p>
      </dgm:t>
    </dgm:pt>
    <dgm:pt modelId="{BD467A00-310B-4566-B942-12AE33D5913A}" type="sibTrans" cxnId="{D092FED7-90FC-40AB-A9AB-B2589DCA7674}">
      <dgm:prSet/>
      <dgm:spPr/>
      <dgm:t>
        <a:bodyPr/>
        <a:lstStyle/>
        <a:p>
          <a:endParaRPr lang="en-US"/>
        </a:p>
      </dgm:t>
    </dgm:pt>
    <dgm:pt modelId="{FC370896-5439-42AD-8EF2-16EEE2DC94C9}" type="pres">
      <dgm:prSet presAssocID="{AE90AAE6-6B54-4DB6-98B0-CB0982327DE5}" presName="root" presStyleCnt="0">
        <dgm:presLayoutVars>
          <dgm:dir/>
          <dgm:resizeHandles val="exact"/>
        </dgm:presLayoutVars>
      </dgm:prSet>
      <dgm:spPr/>
    </dgm:pt>
    <dgm:pt modelId="{F8789F95-76A4-4497-B232-FF8EE4BA928F}" type="pres">
      <dgm:prSet presAssocID="{32DE9E16-0C27-4EB5-A668-E37F812AD875}" presName="compNode" presStyleCnt="0"/>
      <dgm:spPr/>
    </dgm:pt>
    <dgm:pt modelId="{77AC4E33-F5A8-4928-A65A-E3CAA79ECA53}" type="pres">
      <dgm:prSet presAssocID="{32DE9E16-0C27-4EB5-A668-E37F812AD875}" presName="bgRect" presStyleLbl="bgShp" presStyleIdx="0" presStyleCnt="5"/>
      <dgm:spPr/>
    </dgm:pt>
    <dgm:pt modelId="{12D837B5-595E-4500-B017-DB976E8D90D3}" type="pres">
      <dgm:prSet presAssocID="{32DE9E16-0C27-4EB5-A668-E37F812AD87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cúter"/>
        </a:ext>
      </dgm:extLst>
    </dgm:pt>
    <dgm:pt modelId="{106A67E2-05B3-4359-9ED5-8A60A1D58F0F}" type="pres">
      <dgm:prSet presAssocID="{32DE9E16-0C27-4EB5-A668-E37F812AD875}" presName="spaceRect" presStyleCnt="0"/>
      <dgm:spPr/>
    </dgm:pt>
    <dgm:pt modelId="{EE00403C-C3DE-4EAD-9CE2-136A85B631D8}" type="pres">
      <dgm:prSet presAssocID="{32DE9E16-0C27-4EB5-A668-E37F812AD875}" presName="parTx" presStyleLbl="revTx" presStyleIdx="0" presStyleCnt="5">
        <dgm:presLayoutVars>
          <dgm:chMax val="0"/>
          <dgm:chPref val="0"/>
        </dgm:presLayoutVars>
      </dgm:prSet>
      <dgm:spPr/>
    </dgm:pt>
    <dgm:pt modelId="{A6F172E2-A090-4D8D-8CC6-2E22839E870E}" type="pres">
      <dgm:prSet presAssocID="{99B04165-F686-4FB4-BBB2-A802F18F8E5D}" presName="sibTrans" presStyleCnt="0"/>
      <dgm:spPr/>
    </dgm:pt>
    <dgm:pt modelId="{8449DFFA-93EF-4DF1-BC79-EF8B8268F5D8}" type="pres">
      <dgm:prSet presAssocID="{59CCBE8A-4549-496B-9B62-47470547A73B}" presName="compNode" presStyleCnt="0"/>
      <dgm:spPr/>
    </dgm:pt>
    <dgm:pt modelId="{EB811B89-75A4-47DE-A500-520A4E5642FB}" type="pres">
      <dgm:prSet presAssocID="{59CCBE8A-4549-496B-9B62-47470547A73B}" presName="bgRect" presStyleLbl="bgShp" presStyleIdx="1" presStyleCnt="5"/>
      <dgm:spPr/>
    </dgm:pt>
    <dgm:pt modelId="{9ACEF61D-CCC3-41B8-840A-C8D1DB40EA0F}" type="pres">
      <dgm:prSet presAssocID="{59CCBE8A-4549-496B-9B62-47470547A73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drón"/>
        </a:ext>
      </dgm:extLst>
    </dgm:pt>
    <dgm:pt modelId="{F937F182-2DEF-4062-88C7-4ADCE8A8C30E}" type="pres">
      <dgm:prSet presAssocID="{59CCBE8A-4549-496B-9B62-47470547A73B}" presName="spaceRect" presStyleCnt="0"/>
      <dgm:spPr/>
    </dgm:pt>
    <dgm:pt modelId="{3BAE7BFA-4026-4163-ACD4-9188FB0875B4}" type="pres">
      <dgm:prSet presAssocID="{59CCBE8A-4549-496B-9B62-47470547A73B}" presName="parTx" presStyleLbl="revTx" presStyleIdx="1" presStyleCnt="5">
        <dgm:presLayoutVars>
          <dgm:chMax val="0"/>
          <dgm:chPref val="0"/>
        </dgm:presLayoutVars>
      </dgm:prSet>
      <dgm:spPr/>
    </dgm:pt>
    <dgm:pt modelId="{049B2BA0-C265-46AC-8C63-BF09D6516096}" type="pres">
      <dgm:prSet presAssocID="{63E3D296-85B0-44F1-A196-875B0C57115B}" presName="sibTrans" presStyleCnt="0"/>
      <dgm:spPr/>
    </dgm:pt>
    <dgm:pt modelId="{A160D343-3F0F-4081-9927-FE25D8915C62}" type="pres">
      <dgm:prSet presAssocID="{CD92275D-634F-453A-8566-C4DE11491FD5}" presName="compNode" presStyleCnt="0"/>
      <dgm:spPr/>
    </dgm:pt>
    <dgm:pt modelId="{915D3F96-68AF-4A82-89EF-2AD96A31C7B2}" type="pres">
      <dgm:prSet presAssocID="{CD92275D-634F-453A-8566-C4DE11491FD5}" presName="bgRect" presStyleLbl="bgShp" presStyleIdx="2" presStyleCnt="5"/>
      <dgm:spPr/>
    </dgm:pt>
    <dgm:pt modelId="{D333A46F-6406-431A-8B3E-DDBE47993F73}" type="pres">
      <dgm:prSet presAssocID="{CD92275D-634F-453A-8566-C4DE11491FD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tillo de juez"/>
        </a:ext>
      </dgm:extLst>
    </dgm:pt>
    <dgm:pt modelId="{3BF16183-8B53-4733-BC7F-1E2EBF46AE2C}" type="pres">
      <dgm:prSet presAssocID="{CD92275D-634F-453A-8566-C4DE11491FD5}" presName="spaceRect" presStyleCnt="0"/>
      <dgm:spPr/>
    </dgm:pt>
    <dgm:pt modelId="{3764BB77-1D9D-4D93-9442-1E31669400D5}" type="pres">
      <dgm:prSet presAssocID="{CD92275D-634F-453A-8566-C4DE11491FD5}" presName="parTx" presStyleLbl="revTx" presStyleIdx="2" presStyleCnt="5">
        <dgm:presLayoutVars>
          <dgm:chMax val="0"/>
          <dgm:chPref val="0"/>
        </dgm:presLayoutVars>
      </dgm:prSet>
      <dgm:spPr/>
    </dgm:pt>
    <dgm:pt modelId="{4D3AA22E-BD09-4AD4-9BC5-51E088294D91}" type="pres">
      <dgm:prSet presAssocID="{886DA786-E6C8-4433-9ED3-E25AC59B3FF3}" presName="sibTrans" presStyleCnt="0"/>
      <dgm:spPr/>
    </dgm:pt>
    <dgm:pt modelId="{C9D71F1F-D426-47DE-8695-F1A560169CA1}" type="pres">
      <dgm:prSet presAssocID="{501EAEDA-3B99-463D-84FC-940BD44A1973}" presName="compNode" presStyleCnt="0"/>
      <dgm:spPr/>
    </dgm:pt>
    <dgm:pt modelId="{2C1DE73C-B42C-40FA-83DE-95B866B3D790}" type="pres">
      <dgm:prSet presAssocID="{501EAEDA-3B99-463D-84FC-940BD44A1973}" presName="bgRect" presStyleLbl="bgShp" presStyleIdx="3" presStyleCnt="5"/>
      <dgm:spPr/>
    </dgm:pt>
    <dgm:pt modelId="{740FC89E-DD47-406E-8A0A-A11FDAA6A34D}" type="pres">
      <dgm:prSet presAssocID="{501EAEDA-3B99-463D-84FC-940BD44A197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upo"/>
        </a:ext>
      </dgm:extLst>
    </dgm:pt>
    <dgm:pt modelId="{B8C8B007-232E-486B-BD46-4D10D85289FC}" type="pres">
      <dgm:prSet presAssocID="{501EAEDA-3B99-463D-84FC-940BD44A1973}" presName="spaceRect" presStyleCnt="0"/>
      <dgm:spPr/>
    </dgm:pt>
    <dgm:pt modelId="{F45BA88B-1B6A-48FE-A1C7-2C07E180E6B5}" type="pres">
      <dgm:prSet presAssocID="{501EAEDA-3B99-463D-84FC-940BD44A1973}" presName="parTx" presStyleLbl="revTx" presStyleIdx="3" presStyleCnt="5">
        <dgm:presLayoutVars>
          <dgm:chMax val="0"/>
          <dgm:chPref val="0"/>
        </dgm:presLayoutVars>
      </dgm:prSet>
      <dgm:spPr/>
    </dgm:pt>
    <dgm:pt modelId="{B03725C2-E667-42B4-B1D9-7DD7AF8DB42B}" type="pres">
      <dgm:prSet presAssocID="{B4EED8D3-38BA-4653-974F-7778DB24C6E5}" presName="sibTrans" presStyleCnt="0"/>
      <dgm:spPr/>
    </dgm:pt>
    <dgm:pt modelId="{6935AEC9-6A3D-4354-B7F2-CB498D9BE75C}" type="pres">
      <dgm:prSet presAssocID="{C862A4FF-D5E6-4B06-89D8-62A40F83A6A6}" presName="compNode" presStyleCnt="0"/>
      <dgm:spPr/>
    </dgm:pt>
    <dgm:pt modelId="{31C0BE59-B3DC-4DD5-B3BE-2927CFC59395}" type="pres">
      <dgm:prSet presAssocID="{C862A4FF-D5E6-4B06-89D8-62A40F83A6A6}" presName="bgRect" presStyleLbl="bgShp" presStyleIdx="4" presStyleCnt="5"/>
      <dgm:spPr/>
    </dgm:pt>
    <dgm:pt modelId="{92787AEF-02EE-4E0C-AC85-068B3011E38A}" type="pres">
      <dgm:prSet presAssocID="{C862A4FF-D5E6-4B06-89D8-62A40F83A6A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uez"/>
        </a:ext>
      </dgm:extLst>
    </dgm:pt>
    <dgm:pt modelId="{9D893AE9-3B1F-427B-B26B-7FFF0827B998}" type="pres">
      <dgm:prSet presAssocID="{C862A4FF-D5E6-4B06-89D8-62A40F83A6A6}" presName="spaceRect" presStyleCnt="0"/>
      <dgm:spPr/>
    </dgm:pt>
    <dgm:pt modelId="{377D768F-AA99-4DD0-A0B3-5C6D50B62AEA}" type="pres">
      <dgm:prSet presAssocID="{C862A4FF-D5E6-4B06-89D8-62A40F83A6A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ABC2004-F086-44D6-B17F-B5AD1E2ED75E}" srcId="{AE90AAE6-6B54-4DB6-98B0-CB0982327DE5}" destId="{59CCBE8A-4549-496B-9B62-47470547A73B}" srcOrd="1" destOrd="0" parTransId="{356CAABC-F329-4786-8BB5-1007D3E516AC}" sibTransId="{63E3D296-85B0-44F1-A196-875B0C57115B}"/>
    <dgm:cxn modelId="{26E2E912-E283-4219-A2BA-E165375C0969}" type="presOf" srcId="{C862A4FF-D5E6-4B06-89D8-62A40F83A6A6}" destId="{377D768F-AA99-4DD0-A0B3-5C6D50B62AEA}" srcOrd="0" destOrd="0" presId="urn:microsoft.com/office/officeart/2018/2/layout/IconVerticalSolidList"/>
    <dgm:cxn modelId="{1D07301D-07E3-49D7-9478-F98312C1AEF1}" type="presOf" srcId="{59CCBE8A-4549-496B-9B62-47470547A73B}" destId="{3BAE7BFA-4026-4163-ACD4-9188FB0875B4}" srcOrd="0" destOrd="0" presId="urn:microsoft.com/office/officeart/2018/2/layout/IconVerticalSolidList"/>
    <dgm:cxn modelId="{C1A3E363-4D6E-4A8E-8650-1C89D8C1CD14}" type="presOf" srcId="{32DE9E16-0C27-4EB5-A668-E37F812AD875}" destId="{EE00403C-C3DE-4EAD-9CE2-136A85B631D8}" srcOrd="0" destOrd="0" presId="urn:microsoft.com/office/officeart/2018/2/layout/IconVerticalSolidList"/>
    <dgm:cxn modelId="{271A454A-F830-4AAA-B465-089989CF5B29}" type="presOf" srcId="{501EAEDA-3B99-463D-84FC-940BD44A1973}" destId="{F45BA88B-1B6A-48FE-A1C7-2C07E180E6B5}" srcOrd="0" destOrd="0" presId="urn:microsoft.com/office/officeart/2018/2/layout/IconVerticalSolidList"/>
    <dgm:cxn modelId="{E39B5170-F637-4770-A306-CC63C83041D1}" srcId="{AE90AAE6-6B54-4DB6-98B0-CB0982327DE5}" destId="{501EAEDA-3B99-463D-84FC-940BD44A1973}" srcOrd="3" destOrd="0" parTransId="{FFB763E9-5D28-4592-96A7-4C7CC3ADAC94}" sibTransId="{B4EED8D3-38BA-4653-974F-7778DB24C6E5}"/>
    <dgm:cxn modelId="{DA460B9B-610F-428D-815F-7674A0FE20B3}" srcId="{AE90AAE6-6B54-4DB6-98B0-CB0982327DE5}" destId="{32DE9E16-0C27-4EB5-A668-E37F812AD875}" srcOrd="0" destOrd="0" parTransId="{928B9ADA-2FA7-44C9-AE05-B5F999701937}" sibTransId="{99B04165-F686-4FB4-BBB2-A802F18F8E5D}"/>
    <dgm:cxn modelId="{071109D7-B077-4E57-A41B-3FD60430FFC7}" type="presOf" srcId="{CD92275D-634F-453A-8566-C4DE11491FD5}" destId="{3764BB77-1D9D-4D93-9442-1E31669400D5}" srcOrd="0" destOrd="0" presId="urn:microsoft.com/office/officeart/2018/2/layout/IconVerticalSolidList"/>
    <dgm:cxn modelId="{D092FED7-90FC-40AB-A9AB-B2589DCA7674}" srcId="{AE90AAE6-6B54-4DB6-98B0-CB0982327DE5}" destId="{C862A4FF-D5E6-4B06-89D8-62A40F83A6A6}" srcOrd="4" destOrd="0" parTransId="{35D45A26-B12B-4EC9-A970-E5B09F1D8D3C}" sibTransId="{BD467A00-310B-4566-B942-12AE33D5913A}"/>
    <dgm:cxn modelId="{4FF7AAE5-55E9-4F04-9CA0-E8E7C29117AD}" srcId="{AE90AAE6-6B54-4DB6-98B0-CB0982327DE5}" destId="{CD92275D-634F-453A-8566-C4DE11491FD5}" srcOrd="2" destOrd="0" parTransId="{FDD859DF-94C2-4F4E-BE31-DB64C36E41F5}" sibTransId="{886DA786-E6C8-4433-9ED3-E25AC59B3FF3}"/>
    <dgm:cxn modelId="{166650EB-BC7C-4FDD-BF99-0B1B1CE6A50F}" type="presOf" srcId="{AE90AAE6-6B54-4DB6-98B0-CB0982327DE5}" destId="{FC370896-5439-42AD-8EF2-16EEE2DC94C9}" srcOrd="0" destOrd="0" presId="urn:microsoft.com/office/officeart/2018/2/layout/IconVerticalSolidList"/>
    <dgm:cxn modelId="{116568F2-CF39-4B8B-AD78-242E3E3CB9D2}" type="presParOf" srcId="{FC370896-5439-42AD-8EF2-16EEE2DC94C9}" destId="{F8789F95-76A4-4497-B232-FF8EE4BA928F}" srcOrd="0" destOrd="0" presId="urn:microsoft.com/office/officeart/2018/2/layout/IconVerticalSolidList"/>
    <dgm:cxn modelId="{5AF82AD0-00C7-41EC-9177-26C62D702DFE}" type="presParOf" srcId="{F8789F95-76A4-4497-B232-FF8EE4BA928F}" destId="{77AC4E33-F5A8-4928-A65A-E3CAA79ECA53}" srcOrd="0" destOrd="0" presId="urn:microsoft.com/office/officeart/2018/2/layout/IconVerticalSolidList"/>
    <dgm:cxn modelId="{E9874D19-62A1-4AB8-A5D5-D6592D96C96F}" type="presParOf" srcId="{F8789F95-76A4-4497-B232-FF8EE4BA928F}" destId="{12D837B5-595E-4500-B017-DB976E8D90D3}" srcOrd="1" destOrd="0" presId="urn:microsoft.com/office/officeart/2018/2/layout/IconVerticalSolidList"/>
    <dgm:cxn modelId="{C1353454-D0B9-4A4E-851E-800589A3A6F0}" type="presParOf" srcId="{F8789F95-76A4-4497-B232-FF8EE4BA928F}" destId="{106A67E2-05B3-4359-9ED5-8A60A1D58F0F}" srcOrd="2" destOrd="0" presId="urn:microsoft.com/office/officeart/2018/2/layout/IconVerticalSolidList"/>
    <dgm:cxn modelId="{7F93256E-6645-4B48-A880-506D91F1E287}" type="presParOf" srcId="{F8789F95-76A4-4497-B232-FF8EE4BA928F}" destId="{EE00403C-C3DE-4EAD-9CE2-136A85B631D8}" srcOrd="3" destOrd="0" presId="urn:microsoft.com/office/officeart/2018/2/layout/IconVerticalSolidList"/>
    <dgm:cxn modelId="{31E11F93-83DE-47F1-9900-9DC2C2CB30BC}" type="presParOf" srcId="{FC370896-5439-42AD-8EF2-16EEE2DC94C9}" destId="{A6F172E2-A090-4D8D-8CC6-2E22839E870E}" srcOrd="1" destOrd="0" presId="urn:microsoft.com/office/officeart/2018/2/layout/IconVerticalSolidList"/>
    <dgm:cxn modelId="{B70B5108-5495-472B-B430-87FBD64C579F}" type="presParOf" srcId="{FC370896-5439-42AD-8EF2-16EEE2DC94C9}" destId="{8449DFFA-93EF-4DF1-BC79-EF8B8268F5D8}" srcOrd="2" destOrd="0" presId="urn:microsoft.com/office/officeart/2018/2/layout/IconVerticalSolidList"/>
    <dgm:cxn modelId="{5C8D826C-683B-41C5-BB33-B7DD8E04C79A}" type="presParOf" srcId="{8449DFFA-93EF-4DF1-BC79-EF8B8268F5D8}" destId="{EB811B89-75A4-47DE-A500-520A4E5642FB}" srcOrd="0" destOrd="0" presId="urn:microsoft.com/office/officeart/2018/2/layout/IconVerticalSolidList"/>
    <dgm:cxn modelId="{F94E8064-1739-4BF0-BB07-F95A08D7D993}" type="presParOf" srcId="{8449DFFA-93EF-4DF1-BC79-EF8B8268F5D8}" destId="{9ACEF61D-CCC3-41B8-840A-C8D1DB40EA0F}" srcOrd="1" destOrd="0" presId="urn:microsoft.com/office/officeart/2018/2/layout/IconVerticalSolidList"/>
    <dgm:cxn modelId="{4F528503-3680-4D7D-8B4A-6F4E7A501130}" type="presParOf" srcId="{8449DFFA-93EF-4DF1-BC79-EF8B8268F5D8}" destId="{F937F182-2DEF-4062-88C7-4ADCE8A8C30E}" srcOrd="2" destOrd="0" presId="urn:microsoft.com/office/officeart/2018/2/layout/IconVerticalSolidList"/>
    <dgm:cxn modelId="{2CE2CE7B-6467-45A0-84D1-E4CD4B4FDB3B}" type="presParOf" srcId="{8449DFFA-93EF-4DF1-BC79-EF8B8268F5D8}" destId="{3BAE7BFA-4026-4163-ACD4-9188FB0875B4}" srcOrd="3" destOrd="0" presId="urn:microsoft.com/office/officeart/2018/2/layout/IconVerticalSolidList"/>
    <dgm:cxn modelId="{C2E411E5-CF26-47EB-8D35-7867883B69F2}" type="presParOf" srcId="{FC370896-5439-42AD-8EF2-16EEE2DC94C9}" destId="{049B2BA0-C265-46AC-8C63-BF09D6516096}" srcOrd="3" destOrd="0" presId="urn:microsoft.com/office/officeart/2018/2/layout/IconVerticalSolidList"/>
    <dgm:cxn modelId="{58FEE57E-4DC8-49E6-B1DB-40715BF1B4F0}" type="presParOf" srcId="{FC370896-5439-42AD-8EF2-16EEE2DC94C9}" destId="{A160D343-3F0F-4081-9927-FE25D8915C62}" srcOrd="4" destOrd="0" presId="urn:microsoft.com/office/officeart/2018/2/layout/IconVerticalSolidList"/>
    <dgm:cxn modelId="{50399938-CA32-4CB4-AD44-3FB3BECA0197}" type="presParOf" srcId="{A160D343-3F0F-4081-9927-FE25D8915C62}" destId="{915D3F96-68AF-4A82-89EF-2AD96A31C7B2}" srcOrd="0" destOrd="0" presId="urn:microsoft.com/office/officeart/2018/2/layout/IconVerticalSolidList"/>
    <dgm:cxn modelId="{73A848E0-4B70-4765-B58E-76E75FB2467F}" type="presParOf" srcId="{A160D343-3F0F-4081-9927-FE25D8915C62}" destId="{D333A46F-6406-431A-8B3E-DDBE47993F73}" srcOrd="1" destOrd="0" presId="urn:microsoft.com/office/officeart/2018/2/layout/IconVerticalSolidList"/>
    <dgm:cxn modelId="{C81C582D-69EB-49F5-99F0-E8FBF70462DF}" type="presParOf" srcId="{A160D343-3F0F-4081-9927-FE25D8915C62}" destId="{3BF16183-8B53-4733-BC7F-1E2EBF46AE2C}" srcOrd="2" destOrd="0" presId="urn:microsoft.com/office/officeart/2018/2/layout/IconVerticalSolidList"/>
    <dgm:cxn modelId="{C3AD496C-71C1-45A9-87F3-A5B82383A636}" type="presParOf" srcId="{A160D343-3F0F-4081-9927-FE25D8915C62}" destId="{3764BB77-1D9D-4D93-9442-1E31669400D5}" srcOrd="3" destOrd="0" presId="urn:microsoft.com/office/officeart/2018/2/layout/IconVerticalSolidList"/>
    <dgm:cxn modelId="{14A4FE61-26B2-4A1D-A806-835860139414}" type="presParOf" srcId="{FC370896-5439-42AD-8EF2-16EEE2DC94C9}" destId="{4D3AA22E-BD09-4AD4-9BC5-51E088294D91}" srcOrd="5" destOrd="0" presId="urn:microsoft.com/office/officeart/2018/2/layout/IconVerticalSolidList"/>
    <dgm:cxn modelId="{C3B9CCA3-B563-49C5-936C-C0B91EE61FA1}" type="presParOf" srcId="{FC370896-5439-42AD-8EF2-16EEE2DC94C9}" destId="{C9D71F1F-D426-47DE-8695-F1A560169CA1}" srcOrd="6" destOrd="0" presId="urn:microsoft.com/office/officeart/2018/2/layout/IconVerticalSolidList"/>
    <dgm:cxn modelId="{E3EE8441-7F8A-4A55-BA02-546256AC3424}" type="presParOf" srcId="{C9D71F1F-D426-47DE-8695-F1A560169CA1}" destId="{2C1DE73C-B42C-40FA-83DE-95B866B3D790}" srcOrd="0" destOrd="0" presId="urn:microsoft.com/office/officeart/2018/2/layout/IconVerticalSolidList"/>
    <dgm:cxn modelId="{F1DCE7BC-CFC6-4049-B7C9-2C9E84E98C59}" type="presParOf" srcId="{C9D71F1F-D426-47DE-8695-F1A560169CA1}" destId="{740FC89E-DD47-406E-8A0A-A11FDAA6A34D}" srcOrd="1" destOrd="0" presId="urn:microsoft.com/office/officeart/2018/2/layout/IconVerticalSolidList"/>
    <dgm:cxn modelId="{CAFB4198-2F34-4FAA-9755-F030C04263F5}" type="presParOf" srcId="{C9D71F1F-D426-47DE-8695-F1A560169CA1}" destId="{B8C8B007-232E-486B-BD46-4D10D85289FC}" srcOrd="2" destOrd="0" presId="urn:microsoft.com/office/officeart/2018/2/layout/IconVerticalSolidList"/>
    <dgm:cxn modelId="{62E0704F-4D9A-4938-BFDA-E2D8F49FBFD2}" type="presParOf" srcId="{C9D71F1F-D426-47DE-8695-F1A560169CA1}" destId="{F45BA88B-1B6A-48FE-A1C7-2C07E180E6B5}" srcOrd="3" destOrd="0" presId="urn:microsoft.com/office/officeart/2018/2/layout/IconVerticalSolidList"/>
    <dgm:cxn modelId="{824B5638-6B91-4C1E-88E3-6D6BBFD7C9A1}" type="presParOf" srcId="{FC370896-5439-42AD-8EF2-16EEE2DC94C9}" destId="{B03725C2-E667-42B4-B1D9-7DD7AF8DB42B}" srcOrd="7" destOrd="0" presId="urn:microsoft.com/office/officeart/2018/2/layout/IconVerticalSolidList"/>
    <dgm:cxn modelId="{049C5FA7-6665-41C6-9E1C-001758BE9AD7}" type="presParOf" srcId="{FC370896-5439-42AD-8EF2-16EEE2DC94C9}" destId="{6935AEC9-6A3D-4354-B7F2-CB498D9BE75C}" srcOrd="8" destOrd="0" presId="urn:microsoft.com/office/officeart/2018/2/layout/IconVerticalSolidList"/>
    <dgm:cxn modelId="{01F77517-47E1-4905-A8CA-C5A7BEA0571D}" type="presParOf" srcId="{6935AEC9-6A3D-4354-B7F2-CB498D9BE75C}" destId="{31C0BE59-B3DC-4DD5-B3BE-2927CFC59395}" srcOrd="0" destOrd="0" presId="urn:microsoft.com/office/officeart/2018/2/layout/IconVerticalSolidList"/>
    <dgm:cxn modelId="{E971336F-3CEE-49F4-AF6A-D924FB887BB9}" type="presParOf" srcId="{6935AEC9-6A3D-4354-B7F2-CB498D9BE75C}" destId="{92787AEF-02EE-4E0C-AC85-068B3011E38A}" srcOrd="1" destOrd="0" presId="urn:microsoft.com/office/officeart/2018/2/layout/IconVerticalSolidList"/>
    <dgm:cxn modelId="{97013B9E-71B8-4155-86E4-FB4B75B2DAB4}" type="presParOf" srcId="{6935AEC9-6A3D-4354-B7F2-CB498D9BE75C}" destId="{9D893AE9-3B1F-427B-B26B-7FFF0827B998}" srcOrd="2" destOrd="0" presId="urn:microsoft.com/office/officeart/2018/2/layout/IconVerticalSolidList"/>
    <dgm:cxn modelId="{E7D7CED5-169E-4486-82BB-CFD0D44D0640}" type="presParOf" srcId="{6935AEC9-6A3D-4354-B7F2-CB498D9BE75C}" destId="{377D768F-AA99-4DD0-A0B3-5C6D50B62AE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AC4E33-F5A8-4928-A65A-E3CAA79ECA53}">
      <dsp:nvSpPr>
        <dsp:cNvPr id="0" name=""/>
        <dsp:cNvSpPr/>
      </dsp:nvSpPr>
      <dsp:spPr>
        <a:xfrm>
          <a:off x="0" y="4090"/>
          <a:ext cx="10515600" cy="871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D837B5-595E-4500-B017-DB976E8D90D3}">
      <dsp:nvSpPr>
        <dsp:cNvPr id="0" name=""/>
        <dsp:cNvSpPr/>
      </dsp:nvSpPr>
      <dsp:spPr>
        <a:xfrm>
          <a:off x="263576" y="200139"/>
          <a:ext cx="479229" cy="4792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0403C-C3DE-4EAD-9CE2-136A85B631D8}">
      <dsp:nvSpPr>
        <dsp:cNvPr id="0" name=""/>
        <dsp:cNvSpPr/>
      </dsp:nvSpPr>
      <dsp:spPr>
        <a:xfrm>
          <a:off x="1006382" y="4090"/>
          <a:ext cx="9509217" cy="871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215" tIns="92215" rIns="92215" bIns="9221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/>
            <a:t>I. Daños materiales</a:t>
          </a:r>
          <a:r>
            <a:rPr lang="es-ES" sz="1400" kern="1200"/>
            <a:t>. Esta cobertura se extiende para cubrir los daños o pérdidas materiales, que sufra el vehículo asegurado a consecuencia de los siguientes riesgos (colisiones y vuelcos, rotura de cristales, actos de personas que tomen parte en paros, huelgas, disturbios, desastres naturales, trasportación).</a:t>
          </a:r>
          <a:endParaRPr lang="en-US" sz="1400" kern="1200"/>
        </a:p>
      </dsp:txBody>
      <dsp:txXfrm>
        <a:off x="1006382" y="4090"/>
        <a:ext cx="9509217" cy="871326"/>
      </dsp:txXfrm>
    </dsp:sp>
    <dsp:sp modelId="{EB811B89-75A4-47DE-A500-520A4E5642FB}">
      <dsp:nvSpPr>
        <dsp:cNvPr id="0" name=""/>
        <dsp:cNvSpPr/>
      </dsp:nvSpPr>
      <dsp:spPr>
        <a:xfrm>
          <a:off x="0" y="1093249"/>
          <a:ext cx="10515600" cy="871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EF61D-CCC3-41B8-840A-C8D1DB40EA0F}">
      <dsp:nvSpPr>
        <dsp:cNvPr id="0" name=""/>
        <dsp:cNvSpPr/>
      </dsp:nvSpPr>
      <dsp:spPr>
        <a:xfrm>
          <a:off x="263576" y="1289297"/>
          <a:ext cx="479229" cy="4792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AE7BFA-4026-4163-ACD4-9188FB0875B4}">
      <dsp:nvSpPr>
        <dsp:cNvPr id="0" name=""/>
        <dsp:cNvSpPr/>
      </dsp:nvSpPr>
      <dsp:spPr>
        <a:xfrm>
          <a:off x="1006382" y="1093249"/>
          <a:ext cx="9509217" cy="871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215" tIns="92215" rIns="92215" bIns="9221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/>
            <a:t>II. Robo total.</a:t>
          </a:r>
          <a:r>
            <a:rPr lang="es-ES" sz="1400" kern="1200"/>
            <a:t> Ampara el costo total del vehículo por robo, así como los daños materiales provocados por dicho acontecimiento.</a:t>
          </a:r>
          <a:endParaRPr lang="en-US" sz="1400" kern="1200"/>
        </a:p>
      </dsp:txBody>
      <dsp:txXfrm>
        <a:off x="1006382" y="1093249"/>
        <a:ext cx="9509217" cy="871326"/>
      </dsp:txXfrm>
    </dsp:sp>
    <dsp:sp modelId="{915D3F96-68AF-4A82-89EF-2AD96A31C7B2}">
      <dsp:nvSpPr>
        <dsp:cNvPr id="0" name=""/>
        <dsp:cNvSpPr/>
      </dsp:nvSpPr>
      <dsp:spPr>
        <a:xfrm>
          <a:off x="0" y="2182408"/>
          <a:ext cx="10515600" cy="871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33A46F-6406-431A-8B3E-DDBE47993F73}">
      <dsp:nvSpPr>
        <dsp:cNvPr id="0" name=""/>
        <dsp:cNvSpPr/>
      </dsp:nvSpPr>
      <dsp:spPr>
        <a:xfrm>
          <a:off x="263576" y="2378456"/>
          <a:ext cx="479229" cy="4792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64BB77-1D9D-4D93-9442-1E31669400D5}">
      <dsp:nvSpPr>
        <dsp:cNvPr id="0" name=""/>
        <dsp:cNvSpPr/>
      </dsp:nvSpPr>
      <dsp:spPr>
        <a:xfrm>
          <a:off x="1006382" y="2182408"/>
          <a:ext cx="9509217" cy="871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215" tIns="92215" rIns="92215" bIns="9221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/>
            <a:t>III. Responsabilidad civil bienes. </a:t>
          </a:r>
          <a:r>
            <a:rPr lang="es-ES" sz="1400" kern="1200"/>
            <a:t>Ampara la responsabilidad civil en que incurra el asegurado a consecuencia del uso del vehículo estipulado en la póliza cause daños materiales a terceros en sus bienes siempre y cuando dicha responsabilidad sea consecuencia de un hecho de tránsito terrestre que no se encuentre expresamente excluido por el contrato.</a:t>
          </a:r>
          <a:endParaRPr lang="en-US" sz="1400" kern="1200"/>
        </a:p>
      </dsp:txBody>
      <dsp:txXfrm>
        <a:off x="1006382" y="2182408"/>
        <a:ext cx="9509217" cy="871326"/>
      </dsp:txXfrm>
    </dsp:sp>
    <dsp:sp modelId="{2C1DE73C-B42C-40FA-83DE-95B866B3D790}">
      <dsp:nvSpPr>
        <dsp:cNvPr id="0" name=""/>
        <dsp:cNvSpPr/>
      </dsp:nvSpPr>
      <dsp:spPr>
        <a:xfrm>
          <a:off x="0" y="3271566"/>
          <a:ext cx="10515600" cy="871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0FC89E-DD47-406E-8A0A-A11FDAA6A34D}">
      <dsp:nvSpPr>
        <dsp:cNvPr id="0" name=""/>
        <dsp:cNvSpPr/>
      </dsp:nvSpPr>
      <dsp:spPr>
        <a:xfrm>
          <a:off x="263576" y="3467615"/>
          <a:ext cx="479229" cy="47922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BA88B-1B6A-48FE-A1C7-2C07E180E6B5}">
      <dsp:nvSpPr>
        <dsp:cNvPr id="0" name=""/>
        <dsp:cNvSpPr/>
      </dsp:nvSpPr>
      <dsp:spPr>
        <a:xfrm>
          <a:off x="1006382" y="3271566"/>
          <a:ext cx="9509217" cy="871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215" tIns="92215" rIns="92215" bIns="9221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/>
            <a:t>IV. Responsabilidad Civil Personas. </a:t>
          </a:r>
          <a:r>
            <a:rPr lang="es-ES" sz="1400" kern="1200"/>
            <a:t>Ampara la responsabilidad civil en que incurra el asegurado, cuando a consecuencia del uso del vehículo cause lesiones corporales o la muerte a terceros. </a:t>
          </a:r>
          <a:endParaRPr lang="en-US" sz="1400" kern="1200"/>
        </a:p>
      </dsp:txBody>
      <dsp:txXfrm>
        <a:off x="1006382" y="3271566"/>
        <a:ext cx="9509217" cy="871326"/>
      </dsp:txXfrm>
    </dsp:sp>
    <dsp:sp modelId="{31C0BE59-B3DC-4DD5-B3BE-2927CFC59395}">
      <dsp:nvSpPr>
        <dsp:cNvPr id="0" name=""/>
        <dsp:cNvSpPr/>
      </dsp:nvSpPr>
      <dsp:spPr>
        <a:xfrm>
          <a:off x="0" y="4360725"/>
          <a:ext cx="10515600" cy="871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787AEF-02EE-4E0C-AC85-068B3011E38A}">
      <dsp:nvSpPr>
        <dsp:cNvPr id="0" name=""/>
        <dsp:cNvSpPr/>
      </dsp:nvSpPr>
      <dsp:spPr>
        <a:xfrm>
          <a:off x="263576" y="4556773"/>
          <a:ext cx="479229" cy="47922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D768F-AA99-4DD0-A0B3-5C6D50B62AEA}">
      <dsp:nvSpPr>
        <dsp:cNvPr id="0" name=""/>
        <dsp:cNvSpPr/>
      </dsp:nvSpPr>
      <dsp:spPr>
        <a:xfrm>
          <a:off x="1006382" y="4360725"/>
          <a:ext cx="9509217" cy="871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215" tIns="92215" rIns="92215" bIns="9221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/>
            <a:t>V. Responsabilidad Civil LUC. </a:t>
          </a:r>
          <a:r>
            <a:rPr lang="es-MX" sz="1400" kern="1200"/>
            <a:t>En el caso en el que se contraten las dos coberturas anteriores y así se estipule en el contrato los limites de cada cobertura se sumarán y </a:t>
          </a:r>
          <a:r>
            <a:rPr lang="es-ES" sz="1400" kern="1200"/>
            <a:t>operarán como límite único y combinado (LUC).</a:t>
          </a:r>
          <a:endParaRPr lang="en-US" sz="1400" kern="1200"/>
        </a:p>
      </dsp:txBody>
      <dsp:txXfrm>
        <a:off x="1006382" y="4360725"/>
        <a:ext cx="9509217" cy="871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A52C4-5FD3-4E46-8109-34379DCA77B1}" type="datetimeFigureOut">
              <a:rPr lang="es-MX" smtClean="0"/>
              <a:t>21/02/2024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465D-0B83-4F65-9486-D2BEC1841AE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5881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A52C4-5FD3-4E46-8109-34379DCA77B1}" type="datetimeFigureOut">
              <a:rPr lang="es-MX" smtClean="0"/>
              <a:t>21/02/2024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465D-0B83-4F65-9486-D2BEC1841AE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0924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A52C4-5FD3-4E46-8109-34379DCA77B1}" type="datetimeFigureOut">
              <a:rPr lang="es-MX" smtClean="0"/>
              <a:t>21/02/2024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465D-0B83-4F65-9486-D2BEC1841AE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879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A52C4-5FD3-4E46-8109-34379DCA77B1}" type="datetimeFigureOut">
              <a:rPr lang="es-MX" smtClean="0"/>
              <a:t>21/02/2024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465D-0B83-4F65-9486-D2BEC1841AE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9573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A52C4-5FD3-4E46-8109-34379DCA77B1}" type="datetimeFigureOut">
              <a:rPr lang="es-MX" smtClean="0"/>
              <a:t>21/02/2024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465D-0B83-4F65-9486-D2BEC1841AE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048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A52C4-5FD3-4E46-8109-34379DCA77B1}" type="datetimeFigureOut">
              <a:rPr lang="es-MX" smtClean="0"/>
              <a:t>21/02/2024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465D-0B83-4F65-9486-D2BEC1841AE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28517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A52C4-5FD3-4E46-8109-34379DCA77B1}" type="datetimeFigureOut">
              <a:rPr lang="es-MX" smtClean="0"/>
              <a:t>21/02/2024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465D-0B83-4F65-9486-D2BEC1841AE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123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A52C4-5FD3-4E46-8109-34379DCA77B1}" type="datetimeFigureOut">
              <a:rPr lang="es-MX" smtClean="0"/>
              <a:t>21/02/2024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465D-0B83-4F65-9486-D2BEC1841AE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0078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A52C4-5FD3-4E46-8109-34379DCA77B1}" type="datetimeFigureOut">
              <a:rPr lang="es-MX" smtClean="0"/>
              <a:t>21/02/2024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465D-0B83-4F65-9486-D2BEC1841AE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4005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A52C4-5FD3-4E46-8109-34379DCA77B1}" type="datetimeFigureOut">
              <a:rPr lang="es-MX" smtClean="0"/>
              <a:t>21/02/2024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465D-0B83-4F65-9486-D2BEC1841AE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233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A52C4-5FD3-4E46-8109-34379DCA77B1}" type="datetimeFigureOut">
              <a:rPr lang="es-MX" smtClean="0"/>
              <a:t>21/02/2024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465D-0B83-4F65-9486-D2BEC1841AE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9550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A52C4-5FD3-4E46-8109-34379DCA77B1}" type="datetimeFigureOut">
              <a:rPr lang="es-MX" smtClean="0"/>
              <a:t>21/02/2024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1465D-0B83-4F65-9486-D2BEC1841AE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0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qualitassegurosautos.com/articulos/gastos-legales-qualitas/" TargetMode="External"/><Relationship Id="rId3" Type="http://schemas.openxmlformats.org/officeDocument/2006/relationships/image" Target="../media/image28.svg"/><Relationship Id="rId7" Type="http://schemas.openxmlformats.org/officeDocument/2006/relationships/hyperlink" Target="https://www.senado.gob.mx/comisiones/finanzas_publicas/docs/LISF.pdf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ndusef.gob.mx/?p=contenido&amp;idc=630&amp;idcat=1" TargetMode="External"/><Relationship Id="rId5" Type="http://schemas.openxmlformats.org/officeDocument/2006/relationships/hyperlink" Target="https://www.cnsf.gob.mx/EntidadesSupervisadas/InstitucionesSociedadesMutualistas/Paginas/Automoviles.aspx" TargetMode="External"/><Relationship Id="rId4" Type="http://schemas.openxmlformats.org/officeDocument/2006/relationships/hyperlink" Target="https://www.bbva.mx/empresas/productos/seguros/empresas/auto-flotilla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Coche en movimiento animado">
            <a:extLst>
              <a:ext uri="{FF2B5EF4-FFF2-40B4-BE49-F238E27FC236}">
                <a16:creationId xmlns:a16="http://schemas.microsoft.com/office/drawing/2014/main" id="{B03D6C4B-276C-E2C3-F359-30BCC35881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3049" y="-31"/>
            <a:ext cx="1219199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092ADC-0FA7-D8AF-9603-A016EC689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6" y="728897"/>
            <a:ext cx="5452529" cy="3728614"/>
          </a:xfrm>
        </p:spPr>
        <p:txBody>
          <a:bodyPr anchor="t">
            <a:normAutofit/>
          </a:bodyPr>
          <a:lstStyle/>
          <a:p>
            <a:pPr algn="r"/>
            <a:r>
              <a:rPr lang="es-ES" sz="5200" dirty="0">
                <a:solidFill>
                  <a:srgbClr val="FFFFFF"/>
                </a:solidFill>
              </a:rPr>
              <a:t>Ramo AUTOS</a:t>
            </a:r>
            <a:endParaRPr lang="es-MX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07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533668-C3A2-5008-2710-8EBBEBF09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BC195F3-C312-1EAD-F42B-A7BB7FAFE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EE4E68E-C458-BE07-B3A9-B32AD7715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B6333B-88EF-169B-1780-DEC569CE1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95F3F7-AB00-AC98-3A6D-8D52C9643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687C848-83A9-F878-88CB-763B9D553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8E7A5CE-6E7D-B774-43CB-7DA485F92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044C96D-371C-2D2C-F00D-264D9AE1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0BE5EB-8A5A-AD5B-3407-AECEDD524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s-MX" sz="4000">
                <a:solidFill>
                  <a:srgbClr val="FFFFFF"/>
                </a:solidFill>
              </a:rPr>
              <a:t>Coberturas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E941B5-2458-2B1E-FFA4-5FD0FD05B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MX" sz="1800" b="1" dirty="0"/>
              <a:t>XI. Responsabilidad Civil Personas (Fallecimiento). </a:t>
            </a:r>
            <a:r>
              <a:rPr lang="es-ES" sz="1800" dirty="0"/>
              <a:t>Se amparará la responsabilidad civil en que incurra el Asegurado y/o Conductor por el fallecimiento de algún Tercero a causa de un Accidente, ocasionado por el uso o posesión del Vehículo Asegurado descrito en la carátula de esta póliza.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1800" b="1" dirty="0"/>
              <a:t>XII. RC en Exceso. </a:t>
            </a:r>
            <a:r>
              <a:rPr lang="es-ES" sz="1800" b="0" i="0" dirty="0">
                <a:effectLst/>
                <a:latin typeface="Google Sans"/>
              </a:rPr>
              <a:t>Brinda una protección total en caso de que por un accidente vial generes la muerte de un tercero y cubre tanto el apoyo legal, como la indemnización hasta por dos millones de pesos o más, según las condiciones de tu aseguradora.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1800" b="1" dirty="0"/>
              <a:t>XIII. RC Obligatorio.</a:t>
            </a:r>
            <a:r>
              <a:rPr lang="es-ES" sz="1800" b="1" dirty="0">
                <a:latin typeface="Google Sans"/>
              </a:rPr>
              <a:t> </a:t>
            </a:r>
            <a:r>
              <a:rPr lang="es-ES" sz="1800" dirty="0">
                <a:latin typeface="Google Sans"/>
              </a:rPr>
              <a:t>Garantiza a terceros los daños que pudieren ocasionarse en sus bienes y personas.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1800" b="1" dirty="0"/>
              <a:t>XIV. Otras.</a:t>
            </a:r>
            <a:endParaRPr lang="es-MX" sz="1800" b="1" dirty="0"/>
          </a:p>
          <a:p>
            <a:pPr marL="0" indent="0">
              <a:buNone/>
            </a:pPr>
            <a:endParaRPr lang="es-MX" sz="1700" dirty="0"/>
          </a:p>
        </p:txBody>
      </p:sp>
    </p:spTree>
    <p:extLst>
      <p:ext uri="{BB962C8B-B14F-4D97-AF65-F5344CB8AC3E}">
        <p14:creationId xmlns:p14="http://schemas.microsoft.com/office/powerpoint/2010/main" val="1916671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CE1460F-844B-D83B-0B0B-BF7635427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8" y="2609850"/>
            <a:ext cx="3387725" cy="279558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AD044D0-24A5-4104-FC61-800A4149F9C5}"/>
              </a:ext>
            </a:extLst>
          </p:cNvPr>
          <p:cNvSpPr txBox="1"/>
          <p:nvPr/>
        </p:nvSpPr>
        <p:spPr>
          <a:xfrm>
            <a:off x="1089026" y="5419090"/>
            <a:ext cx="3387725" cy="5588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s-MX" sz="1300">
                <a:solidFill>
                  <a:srgbClr val="FFFFFF"/>
                </a:solidFill>
              </a:rPr>
              <a:t>2020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FBDA010-31DE-AAD0-CADC-E49AB3AD1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275" y="2609850"/>
            <a:ext cx="3201988" cy="279558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B75FDD0-47A4-4F08-A387-D0ECB0F1E052}"/>
              </a:ext>
            </a:extLst>
          </p:cNvPr>
          <p:cNvSpPr txBox="1"/>
          <p:nvPr/>
        </p:nvSpPr>
        <p:spPr>
          <a:xfrm>
            <a:off x="4613275" y="5419090"/>
            <a:ext cx="3201988" cy="5588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s-MX" sz="1300">
                <a:solidFill>
                  <a:srgbClr val="FFFFFF"/>
                </a:solidFill>
              </a:rPr>
              <a:t>2021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DDCB139-A53C-7303-FB1C-230269BDE6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3"/>
          <a:stretch/>
        </p:blipFill>
        <p:spPr>
          <a:xfrm>
            <a:off x="7880350" y="2609850"/>
            <a:ext cx="3151188" cy="2795588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F731D29-C87E-1EE6-403E-4E1CD54515F3}"/>
              </a:ext>
            </a:extLst>
          </p:cNvPr>
          <p:cNvSpPr txBox="1"/>
          <p:nvPr/>
        </p:nvSpPr>
        <p:spPr>
          <a:xfrm>
            <a:off x="7945437" y="5405438"/>
            <a:ext cx="3151188" cy="5588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s-MX" sz="1300">
                <a:solidFill>
                  <a:srgbClr val="FFFFFF"/>
                </a:solidFill>
              </a:rPr>
              <a:t>2022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16FB2D-0588-EEB3-31A0-B6A26D8AA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Í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ndice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CR-5:</a:t>
            </a:r>
          </a:p>
        </p:txBody>
      </p:sp>
    </p:spTree>
    <p:extLst>
      <p:ext uri="{BB962C8B-B14F-4D97-AF65-F5344CB8AC3E}">
        <p14:creationId xmlns:p14="http://schemas.microsoft.com/office/powerpoint/2010/main" val="1747484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Lupa resalta un rendimiento económico decreciente">
            <a:extLst>
              <a:ext uri="{FF2B5EF4-FFF2-40B4-BE49-F238E27FC236}">
                <a16:creationId xmlns:a16="http://schemas.microsoft.com/office/drawing/2014/main" id="{4D369B98-0D3B-4757-2A36-1409E7FD0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0" b="1451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162DC3-308C-4709-A487-5B818AEE8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Solvencia</a:t>
            </a:r>
          </a:p>
        </p:txBody>
      </p:sp>
    </p:spTree>
    <p:extLst>
      <p:ext uri="{BB962C8B-B14F-4D97-AF65-F5344CB8AC3E}">
        <p14:creationId xmlns:p14="http://schemas.microsoft.com/office/powerpoint/2010/main" val="219431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Marcador de contenido 18" descr="Gráfico, Gráfico en cascada&#10;&#10;Descripción generada automáticamente">
            <a:extLst>
              <a:ext uri="{FF2B5EF4-FFF2-40B4-BE49-F238E27FC236}">
                <a16:creationId xmlns:a16="http://schemas.microsoft.com/office/drawing/2014/main" id="{892AF4CA-9EDB-ACF7-BF82-F7F51A1A8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4" y="457200"/>
            <a:ext cx="9905991" cy="5943600"/>
          </a:xfrm>
          <a:prstGeom prst="rect">
            <a:avLst/>
          </a:prstGeom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1797D4B1-8A24-DE04-B5A5-DC3E5C7E90B2}"/>
              </a:ext>
            </a:extLst>
          </p:cNvPr>
          <p:cNvSpPr/>
          <p:nvPr/>
        </p:nvSpPr>
        <p:spPr>
          <a:xfrm>
            <a:off x="9265920" y="535710"/>
            <a:ext cx="1682219" cy="9707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>
                <a:latin typeface="Amasis MT Pro Black" panose="020F0502020204030204" pitchFamily="18" charset="0"/>
              </a:rPr>
              <a:t>2020</a:t>
            </a:r>
            <a:endParaRPr lang="es-MX" dirty="0">
              <a:latin typeface="Amasis MT Pro Black" panose="020F0502020204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344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F65C35-A313-6485-64E5-0EC284C60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en cascada&#10;&#10;Descripción generada automáticamente">
            <a:extLst>
              <a:ext uri="{FF2B5EF4-FFF2-40B4-BE49-F238E27FC236}">
                <a16:creationId xmlns:a16="http://schemas.microsoft.com/office/drawing/2014/main" id="{6298B582-C63B-D239-EB70-CB72B53F8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821" y="558800"/>
            <a:ext cx="9516003" cy="5710755"/>
          </a:xfr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FF415CF-F66D-B8EC-CB8D-F5A5B0CDE3BB}"/>
              </a:ext>
            </a:extLst>
          </p:cNvPr>
          <p:cNvSpPr/>
          <p:nvPr/>
        </p:nvSpPr>
        <p:spPr>
          <a:xfrm>
            <a:off x="9422661" y="658230"/>
            <a:ext cx="1682219" cy="9707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>
                <a:latin typeface="Amasis MT Pro Black" panose="020F0502020204030204" pitchFamily="18" charset="0"/>
              </a:rPr>
              <a:t>2021</a:t>
            </a:r>
            <a:endParaRPr lang="es-MX" dirty="0">
              <a:latin typeface="Amasis MT Pro Black" panose="020F0502020204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64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D2B914-AA69-FFF3-ACCF-EC022713A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56349A0-B50E-C74F-7650-24DEEE5D8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3821" y="558800"/>
            <a:ext cx="9516003" cy="5710755"/>
          </a:xfr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7C721E0-FA06-7C5F-ADA7-BEFF1FD9C158}"/>
              </a:ext>
            </a:extLst>
          </p:cNvPr>
          <p:cNvSpPr/>
          <p:nvPr/>
        </p:nvSpPr>
        <p:spPr>
          <a:xfrm>
            <a:off x="9422661" y="658230"/>
            <a:ext cx="1682219" cy="9707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>
                <a:latin typeface="Amasis MT Pro Black" panose="020F0502020204030204" pitchFamily="18" charset="0"/>
              </a:rPr>
              <a:t>2022</a:t>
            </a:r>
            <a:endParaRPr lang="es-MX" dirty="0">
              <a:latin typeface="Amasis MT Pro Black" panose="020F0502020204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178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70D210-D844-0D2F-7D8E-C1414DE6C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Índice</a:t>
            </a: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000" dirty="0" err="1">
                <a:solidFill>
                  <a:schemeClr val="tx2"/>
                </a:solidFill>
              </a:rPr>
              <a:t>c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ostos</a:t>
            </a: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adquisición</a:t>
            </a: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Graphic 10" descr="Dinero">
            <a:extLst>
              <a:ext uri="{FF2B5EF4-FFF2-40B4-BE49-F238E27FC236}">
                <a16:creationId xmlns:a16="http://schemas.microsoft.com/office/drawing/2014/main" id="{5FA2ACB0-3B20-9E45-98ED-302230912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9205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D41808-0F04-6AA9-BBC9-CA7ADB361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2020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A5E0580-C0D3-A00B-BFDB-8F9598266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225225"/>
            <a:ext cx="7347537" cy="440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10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11735F-2725-67A4-87DF-95C8E83A9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Document 9">
            <a:extLst>
              <a:ext uri="{FF2B5EF4-FFF2-40B4-BE49-F238E27FC236}">
                <a16:creationId xmlns:a16="http://schemas.microsoft.com/office/drawing/2014/main" id="{B3B5E2F4-80BF-AC5D-347F-678C5A22B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066D91-F489-026B-46CF-F33FC04E9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2021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1662283-AA32-FB62-F77F-E8DDDA4C2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7933" y="1225225"/>
            <a:ext cx="7347537" cy="440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05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9249D2-DBAD-B0F1-AE55-E1BAA568E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Document 9">
            <a:extLst>
              <a:ext uri="{FF2B5EF4-FFF2-40B4-BE49-F238E27FC236}">
                <a16:creationId xmlns:a16="http://schemas.microsoft.com/office/drawing/2014/main" id="{D24C0AD2-4828-E681-F773-699253B6D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351E82-A02A-7BCF-79D0-A253AD584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2022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A7C4E55-676E-0CE6-5175-16460510D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7933" y="1225225"/>
            <a:ext cx="7347537" cy="440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86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upa resalta un rendimiento económico decreciente">
            <a:extLst>
              <a:ext uri="{FF2B5EF4-FFF2-40B4-BE49-F238E27FC236}">
                <a16:creationId xmlns:a16="http://schemas.microsoft.com/office/drawing/2014/main" id="{6D399A30-8592-D163-7C30-94935F6BA4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5" r="35649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965511-D2C5-113C-4FA3-82CF6CAD1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s-ES" sz="2800"/>
              <a:t>SECCIÓN II </a:t>
            </a:r>
            <a:br>
              <a:rPr lang="es-ES" sz="2800"/>
            </a:br>
            <a:r>
              <a:rPr lang="es-ES" sz="2800"/>
              <a:t>DE LAS OPERACIONES Y RAMOS DE SEGUROS </a:t>
            </a:r>
            <a:br>
              <a:rPr lang="es-ES" sz="2800"/>
            </a:br>
            <a:endParaRPr lang="es-MX" sz="28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7F6142-72AE-2AB1-DB03-376B718FF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760" y="1757679"/>
            <a:ext cx="5557720" cy="4771809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s-ES" sz="1500" b="1" dirty="0"/>
              <a:t>ARTÍCULO 25</a:t>
            </a:r>
            <a:r>
              <a:rPr lang="es-ES" sz="1500" dirty="0"/>
              <a:t>.- Las autorizaciones para organizarse, operar y funcionar como Institución de Seguros o Sociedad Mutualista, se referirán a una o más de las siguientes operaciones y ramos de seguro: </a:t>
            </a:r>
          </a:p>
          <a:p>
            <a:pPr marL="0" indent="0">
              <a:buNone/>
            </a:pPr>
            <a:r>
              <a:rPr lang="es-ES" sz="1500" b="1" dirty="0"/>
              <a:t>III</a:t>
            </a:r>
            <a:r>
              <a:rPr lang="es-ES" sz="1500" dirty="0"/>
              <a:t>. Daños, en alguno o algunos de los ramos siguientes: </a:t>
            </a:r>
          </a:p>
          <a:p>
            <a:r>
              <a:rPr lang="es-ES" sz="1500" dirty="0"/>
              <a:t>a) Responsabilidad civil y riesgos profesionales; </a:t>
            </a:r>
          </a:p>
          <a:p>
            <a:r>
              <a:rPr lang="es-ES" sz="1500" dirty="0"/>
              <a:t>b) Marítimo y transportes; </a:t>
            </a:r>
          </a:p>
          <a:p>
            <a:r>
              <a:rPr lang="es-ES" sz="1500" dirty="0"/>
              <a:t>c) Incendio; </a:t>
            </a:r>
          </a:p>
          <a:p>
            <a:r>
              <a:rPr lang="es-ES" sz="1500" dirty="0"/>
              <a:t>d) Agrícola y de animales; </a:t>
            </a:r>
          </a:p>
          <a:p>
            <a:r>
              <a:rPr lang="es-ES" sz="1500" b="1" dirty="0"/>
              <a:t>e) Automóviles; </a:t>
            </a:r>
          </a:p>
          <a:p>
            <a:r>
              <a:rPr lang="es-ES" sz="1500" dirty="0"/>
              <a:t>f) Crédito; </a:t>
            </a:r>
          </a:p>
          <a:p>
            <a:r>
              <a:rPr lang="es-ES" sz="1500" dirty="0"/>
              <a:t>g) Caución; </a:t>
            </a:r>
          </a:p>
          <a:p>
            <a:r>
              <a:rPr lang="es-ES" sz="1500" dirty="0"/>
              <a:t>h) Crédito a la vivienda; </a:t>
            </a:r>
          </a:p>
          <a:p>
            <a:r>
              <a:rPr lang="es-ES" sz="1500" dirty="0"/>
              <a:t>i) Garantía financiera; </a:t>
            </a:r>
          </a:p>
          <a:p>
            <a:r>
              <a:rPr lang="es-ES" sz="1500" dirty="0"/>
              <a:t>j) Riesgos catastróficos; </a:t>
            </a:r>
          </a:p>
          <a:p>
            <a:r>
              <a:rPr lang="es-ES" sz="1500" dirty="0"/>
              <a:t>k) Diversos, y </a:t>
            </a:r>
          </a:p>
          <a:p>
            <a:r>
              <a:rPr lang="es-ES" sz="1500" dirty="0"/>
              <a:t>l) Los especiales que declare la Secretaría, conforme a lo dispuesto por el artículo 28 de esta Ley</a:t>
            </a:r>
            <a:endParaRPr lang="es-MX" sz="1500" dirty="0"/>
          </a:p>
          <a:p>
            <a:endParaRPr lang="es-MX" sz="700" dirty="0"/>
          </a:p>
        </p:txBody>
      </p:sp>
    </p:spTree>
    <p:extLst>
      <p:ext uri="{BB962C8B-B14F-4D97-AF65-F5344CB8AC3E}">
        <p14:creationId xmlns:p14="http://schemas.microsoft.com/office/powerpoint/2010/main" val="107320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435CDE-95E8-0B9F-4A25-752A7918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chemeClr val="tx2"/>
                </a:solidFill>
              </a:rPr>
              <a:t>Referencias.</a:t>
            </a:r>
          </a:p>
        </p:txBody>
      </p:sp>
      <p:pic>
        <p:nvPicPr>
          <p:cNvPr id="7" name="Graphic 6" descr="Libros">
            <a:extLst>
              <a:ext uri="{FF2B5EF4-FFF2-40B4-BE49-F238E27FC236}">
                <a16:creationId xmlns:a16="http://schemas.microsoft.com/office/drawing/2014/main" id="{D58EA470-6B31-5977-1EE7-5784ADDE6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43" y="1793846"/>
            <a:ext cx="3620021" cy="362002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209734-17A9-EACC-8ADF-0666E0225079}"/>
              </a:ext>
            </a:extLst>
          </p:cNvPr>
          <p:cNvSpPr txBox="1">
            <a:spLocks/>
          </p:cNvSpPr>
          <p:nvPr/>
        </p:nvSpPr>
        <p:spPr>
          <a:xfrm>
            <a:off x="6094105" y="1946542"/>
            <a:ext cx="5858539" cy="3707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 dirty="0"/>
              <a:t>BBVA. (2024). </a:t>
            </a:r>
            <a:r>
              <a:rPr lang="es-MX" sz="1600" i="1" dirty="0"/>
              <a:t>Seguro de Auto Flotilla. </a:t>
            </a:r>
            <a:r>
              <a:rPr lang="es-MX" sz="1600" dirty="0">
                <a:solidFill>
                  <a:schemeClr val="tx2"/>
                </a:solidFill>
                <a:hlinkClick r:id="rId4"/>
              </a:rPr>
              <a:t>https://www.bbva.mx/empresas/productos/seguros/empresas/auto-flotilla.html</a:t>
            </a:r>
            <a:endParaRPr lang="es-MX" sz="1600" dirty="0">
              <a:solidFill>
                <a:schemeClr val="tx2"/>
              </a:solidFill>
            </a:endParaRPr>
          </a:p>
          <a:p>
            <a:r>
              <a:rPr lang="es-MX" sz="1600" dirty="0"/>
              <a:t>CNSF. (2023). </a:t>
            </a:r>
            <a:r>
              <a:rPr lang="es-MX" sz="1600" i="1" dirty="0"/>
              <a:t>Información estadística de autos. </a:t>
            </a:r>
            <a:r>
              <a:rPr lang="es-MX" sz="1600" dirty="0">
                <a:solidFill>
                  <a:schemeClr val="tx2"/>
                </a:solidFill>
                <a:hlinkClick r:id="rId5"/>
              </a:rPr>
              <a:t>https://www.cnsf.gob.mx/EntidadesSupervisadas/InstitucionesSociedadesMutualistas/Paginas/Automoviles.aspx</a:t>
            </a:r>
            <a:endParaRPr lang="es-MX" sz="1600" dirty="0">
              <a:solidFill>
                <a:schemeClr val="tx2"/>
              </a:solidFill>
            </a:endParaRPr>
          </a:p>
          <a:p>
            <a:r>
              <a:rPr lang="es-MX" sz="1600" dirty="0"/>
              <a:t>CONDUSEF. (2014). </a:t>
            </a:r>
            <a:r>
              <a:rPr lang="es-ES" sz="1600" i="1" dirty="0"/>
              <a:t>Ante la obligatoriedad de contratar un seguro de auto Condusef te informa</a:t>
            </a:r>
            <a:r>
              <a:rPr lang="es-ES" sz="1600" dirty="0"/>
              <a:t>. </a:t>
            </a:r>
            <a:r>
              <a:rPr lang="es-MX" sz="1600" dirty="0">
                <a:solidFill>
                  <a:schemeClr val="tx2"/>
                </a:solidFill>
                <a:hlinkClick r:id="rId6"/>
              </a:rPr>
              <a:t>https://www.condusef.gob.mx/?p=contenido&amp;idc=630&amp;idcat=1</a:t>
            </a:r>
            <a:endParaRPr lang="es-MX" sz="1600" dirty="0"/>
          </a:p>
          <a:p>
            <a:r>
              <a:rPr lang="es-MX" sz="1600" dirty="0"/>
              <a:t>Gobierno de México. (2015). </a:t>
            </a:r>
            <a:r>
              <a:rPr lang="es-MX" sz="1600" i="1" dirty="0"/>
              <a:t>Ley de Instituciones de Seguros y Fianzas</a:t>
            </a:r>
            <a:r>
              <a:rPr lang="es-MX" sz="1600" dirty="0"/>
              <a:t>. </a:t>
            </a:r>
            <a:r>
              <a:rPr lang="es-MX" sz="1600" dirty="0">
                <a:solidFill>
                  <a:schemeClr val="tx2"/>
                </a:solidFill>
                <a:hlinkClick r:id="rId7"/>
              </a:rPr>
              <a:t>https://www.senado.gob.mx/comisiones/finanzas_publicas/docs/LISF.pdf</a:t>
            </a:r>
            <a:endParaRPr lang="es-MX" sz="1600" dirty="0"/>
          </a:p>
          <a:p>
            <a:r>
              <a:rPr lang="es-MX" sz="1600" dirty="0"/>
              <a:t>Sánchez, F. (2022). </a:t>
            </a:r>
            <a:r>
              <a:rPr lang="es-ES" sz="1600" i="1" dirty="0"/>
              <a:t>¿Qué apoyo puede proporcionar la cobertura Gastos Legales </a:t>
            </a:r>
            <a:r>
              <a:rPr lang="es-ES" sz="1600" i="1" dirty="0" err="1"/>
              <a:t>Quálitas</a:t>
            </a:r>
            <a:r>
              <a:rPr lang="es-ES" sz="1600" i="1" dirty="0"/>
              <a:t>? </a:t>
            </a:r>
            <a:r>
              <a:rPr lang="es-MX" sz="1600" dirty="0">
                <a:solidFill>
                  <a:schemeClr val="tx2"/>
                </a:solidFill>
                <a:hlinkClick r:id="rId8"/>
              </a:rPr>
              <a:t>https://qualitassegurosautos.com/articulos/gastos-legales-qualitas/</a:t>
            </a:r>
            <a:r>
              <a:rPr lang="es-MX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7810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787D61-862A-81D3-656E-87C1E3614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212" y="192751"/>
            <a:ext cx="5479719" cy="1616203"/>
          </a:xfrm>
        </p:spPr>
        <p:txBody>
          <a:bodyPr anchor="b">
            <a:normAutofit/>
          </a:bodyPr>
          <a:lstStyle/>
          <a:p>
            <a:r>
              <a:rPr lang="es-ES" sz="3200" dirty="0"/>
              <a:t>SECCIÓN II </a:t>
            </a:r>
            <a:br>
              <a:rPr lang="es-ES" sz="3200" dirty="0"/>
            </a:br>
            <a:r>
              <a:rPr lang="es-ES" sz="3200" dirty="0"/>
              <a:t>DE LAS OPERACIONES Y RAMOS DE SEGUROS</a:t>
            </a:r>
            <a:endParaRPr lang="es-MX" sz="32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255095-538C-5064-1E45-2CFE2C45F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08953"/>
            <a:ext cx="6156960" cy="485629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2000" b="1" dirty="0"/>
              <a:t>ARTÍCULO 27</a:t>
            </a:r>
            <a:r>
              <a:rPr lang="es-ES" sz="2000" dirty="0"/>
              <a:t>.- Los seguros comprendidos dentro de la enumeración de operaciones y ramos señalados en los artículos 25 y 26 de esta Ley, son los siguientes:</a:t>
            </a:r>
          </a:p>
          <a:p>
            <a:endParaRPr lang="es-ES" sz="2000" dirty="0"/>
          </a:p>
          <a:p>
            <a:pPr marL="914400" lvl="2" indent="0">
              <a:buNone/>
            </a:pPr>
            <a:r>
              <a:rPr lang="es-ES" b="1" dirty="0"/>
              <a:t>X.	</a:t>
            </a:r>
            <a:r>
              <a:rPr lang="es-ES" dirty="0"/>
              <a:t>Para el ramo de </a:t>
            </a:r>
            <a:r>
              <a:rPr lang="es-ES" b="1" dirty="0"/>
              <a:t>automóviles</a:t>
            </a:r>
            <a:r>
              <a:rPr lang="es-ES" dirty="0"/>
              <a:t>, el pago de la indemnización que corresponda a los daños o pérdida del automóvil, y a los daños o perjuicios causados a la propiedad ajena o a terceras personas con motivo del uso del </a:t>
            </a:r>
            <a:r>
              <a:rPr lang="es-ES" b="1" dirty="0"/>
              <a:t>automóvil</a:t>
            </a:r>
            <a:r>
              <a:rPr lang="es-ES" dirty="0"/>
              <a:t>.</a:t>
            </a:r>
          </a:p>
          <a:p>
            <a:pPr marL="914400" lvl="2" indent="0">
              <a:buNone/>
            </a:pPr>
            <a:r>
              <a:rPr lang="es-ES" dirty="0"/>
              <a:t>Asimismo, las Instituciones de Seguros y Sociedades Mutualistas autorizadas a operar este ramo, podrán incluir en las pólizas regulares, los beneficios adicionales de gastos médicos y funerarios, y accidentes personales a ocupantes del vehículo.</a:t>
            </a:r>
            <a:endParaRPr lang="es-MX" dirty="0"/>
          </a:p>
        </p:txBody>
      </p:sp>
      <p:pic>
        <p:nvPicPr>
          <p:cNvPr id="5" name="Picture 4" descr="Lupa resalta un rendimiento económico decreciente">
            <a:extLst>
              <a:ext uri="{FF2B5EF4-FFF2-40B4-BE49-F238E27FC236}">
                <a16:creationId xmlns:a16="http://schemas.microsoft.com/office/drawing/2014/main" id="{E7C1D913-4329-83E0-28F6-F7016DD99B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69" r="41332" b="-1"/>
          <a:stretch/>
        </p:blipFill>
        <p:spPr>
          <a:xfrm>
            <a:off x="7270812" y="10"/>
            <a:ext cx="4921187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CE57D37-C2D0-066B-1AE3-6F4244344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4DCA44-89CF-872A-903F-96C50780E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0CC4F5-AC85-FFFA-7EB5-33C4FCE90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7008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927114-EE09-B9AB-7953-4794F3064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39A7A-4669-7310-D705-DAFC656E3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212" y="192752"/>
            <a:ext cx="6275948" cy="1616202"/>
          </a:xfrm>
        </p:spPr>
        <p:txBody>
          <a:bodyPr anchor="b">
            <a:normAutofit fontScale="90000"/>
          </a:bodyPr>
          <a:lstStyle/>
          <a:p>
            <a:r>
              <a:rPr lang="es-ES" sz="3200" dirty="0"/>
              <a:t>CAPÍTULO SEGUNDO </a:t>
            </a:r>
            <a:br>
              <a:rPr lang="es-ES" sz="3200" dirty="0"/>
            </a:br>
            <a:r>
              <a:rPr lang="es-ES" sz="3200" dirty="0"/>
              <a:t>DE LAS INSTITUCIONES DE FIANZAS</a:t>
            </a:r>
            <a:br>
              <a:rPr lang="es-ES" sz="3200" dirty="0"/>
            </a:br>
            <a:r>
              <a:rPr lang="es-ES" sz="3200" dirty="0"/>
              <a:t>SECCIÓN II </a:t>
            </a:r>
            <a:br>
              <a:rPr lang="es-ES" sz="3200" dirty="0"/>
            </a:br>
            <a:r>
              <a:rPr lang="es-ES" sz="3200" dirty="0"/>
              <a:t>DE LOS RAMOS Y SUBRAMOS DE FIANZA</a:t>
            </a:r>
            <a:endParaRPr lang="es-MX" sz="32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A3543D-0EB3-3313-E4D4-773239885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94560"/>
            <a:ext cx="6156960" cy="447068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2000" b="1" dirty="0"/>
              <a:t>ARTÍCULO 36</a:t>
            </a:r>
            <a:r>
              <a:rPr lang="es-ES" sz="2000" dirty="0"/>
              <a:t>.- Las autorizaciones para organizarse, operar y funcionar como Institución de Fianzas, se referirán a uno o más de los siguientes ramos y </a:t>
            </a:r>
            <a:r>
              <a:rPr lang="es-ES" sz="2000" dirty="0" err="1"/>
              <a:t>subramos</a:t>
            </a:r>
            <a:r>
              <a:rPr lang="es-ES" sz="2000" dirty="0"/>
              <a:t> de fianzas.</a:t>
            </a:r>
          </a:p>
          <a:p>
            <a:endParaRPr lang="es-ES" sz="2000" dirty="0"/>
          </a:p>
          <a:p>
            <a:pPr marL="457200" lvl="1" indent="0">
              <a:buNone/>
            </a:pPr>
            <a:r>
              <a:rPr lang="es-ES" sz="1800" b="1" dirty="0"/>
              <a:t>II.</a:t>
            </a:r>
            <a:r>
              <a:rPr lang="es-ES" sz="1800" dirty="0"/>
              <a:t> Fianzas judiciales, en alguno o algunos de los </a:t>
            </a:r>
            <a:r>
              <a:rPr lang="es-ES" sz="1800" dirty="0" err="1"/>
              <a:t>subramos</a:t>
            </a:r>
            <a:r>
              <a:rPr lang="es-ES" sz="1800" dirty="0"/>
              <a:t> siguientes: </a:t>
            </a:r>
          </a:p>
          <a:p>
            <a:pPr lvl="1"/>
            <a:r>
              <a:rPr lang="es-ES" sz="1400" dirty="0"/>
              <a:t>a) Judiciales penales; </a:t>
            </a:r>
          </a:p>
          <a:p>
            <a:pPr lvl="1"/>
            <a:r>
              <a:rPr lang="es-ES" sz="1400" dirty="0"/>
              <a:t>b) Judiciales no penales, y </a:t>
            </a:r>
          </a:p>
          <a:p>
            <a:pPr lvl="1"/>
            <a:r>
              <a:rPr lang="es-ES" sz="1800" b="1" dirty="0"/>
              <a:t>c) Judiciales que amparen a los conductores de vehículos automotores;</a:t>
            </a:r>
            <a:endParaRPr lang="es-MX" sz="1800" b="1" dirty="0"/>
          </a:p>
        </p:txBody>
      </p:sp>
      <p:pic>
        <p:nvPicPr>
          <p:cNvPr id="5" name="Picture 4" descr="Lupa resalta un rendimiento económico decreciente">
            <a:extLst>
              <a:ext uri="{FF2B5EF4-FFF2-40B4-BE49-F238E27FC236}">
                <a16:creationId xmlns:a16="http://schemas.microsoft.com/office/drawing/2014/main" id="{7B41B0FE-1EAF-AE54-EAFE-E5F603CED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69" r="41332" b="-1"/>
          <a:stretch/>
        </p:blipFill>
        <p:spPr>
          <a:xfrm>
            <a:off x="7270812" y="10"/>
            <a:ext cx="4921187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F4026C5-205B-3DB8-57A3-472DA0EDD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1C6604-5EA7-7ABC-C765-29FEB848D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85D67D-F805-7139-642F-03316766A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3396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upa resalta un rendimiento económico decreciente">
            <a:extLst>
              <a:ext uri="{FF2B5EF4-FFF2-40B4-BE49-F238E27FC236}">
                <a16:creationId xmlns:a16="http://schemas.microsoft.com/office/drawing/2014/main" id="{FED7F9CC-95E6-5A9A-529A-5BE3810F1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5" r="35649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048962-1069-A226-99DB-C20FC46AE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s-ES" sz="2200"/>
              <a:t>CAPÍTULO SEGUNDO </a:t>
            </a:r>
            <a:br>
              <a:rPr lang="es-ES" sz="2200"/>
            </a:br>
            <a:r>
              <a:rPr lang="es-ES" sz="2200"/>
              <a:t>DE LAS INSTITUCIONES DE FIANZAS</a:t>
            </a:r>
            <a:br>
              <a:rPr lang="es-ES" sz="2200"/>
            </a:br>
            <a:r>
              <a:rPr lang="es-ES" sz="2200"/>
              <a:t>SECCIÓN II </a:t>
            </a:r>
            <a:br>
              <a:rPr lang="es-ES" sz="2200"/>
            </a:br>
            <a:r>
              <a:rPr lang="es-ES" sz="2200"/>
              <a:t>DE LOS RAMOS Y SUBRAMOS DE FIANZA</a:t>
            </a:r>
            <a:endParaRPr lang="es-MX" sz="22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36C4CA-3D65-0FB0-5651-ACB1D6C7D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ES" sz="1700" b="1" dirty="0"/>
              <a:t>ARTÍCULO 36</a:t>
            </a:r>
            <a:r>
              <a:rPr lang="es-ES" sz="1700" dirty="0"/>
              <a:t>.- Las autorizaciones para organizarse, operar y funcionar como Institución de Fianzas, se referirán a uno o más de los siguientes ramos y </a:t>
            </a:r>
            <a:r>
              <a:rPr lang="es-ES" sz="1700" dirty="0" err="1"/>
              <a:t>subramos</a:t>
            </a:r>
            <a:r>
              <a:rPr lang="es-ES" sz="1700" dirty="0"/>
              <a:t> de fianzas.</a:t>
            </a:r>
          </a:p>
          <a:p>
            <a:endParaRPr lang="es-ES" sz="1700" dirty="0"/>
          </a:p>
          <a:p>
            <a:pPr marL="457200" lvl="1" indent="0">
              <a:buNone/>
            </a:pPr>
            <a:r>
              <a:rPr lang="es-ES" sz="1700" b="1" dirty="0"/>
              <a:t>II.</a:t>
            </a:r>
            <a:r>
              <a:rPr lang="es-ES" sz="1700" dirty="0"/>
              <a:t> Fianzas judiciales, en alguno o algunos de los </a:t>
            </a:r>
            <a:r>
              <a:rPr lang="es-ES" sz="1700" dirty="0" err="1"/>
              <a:t>subramos</a:t>
            </a:r>
            <a:r>
              <a:rPr lang="es-ES" sz="1700" dirty="0"/>
              <a:t> siguientes: </a:t>
            </a:r>
          </a:p>
          <a:p>
            <a:pPr lvl="1"/>
            <a:r>
              <a:rPr lang="es-ES" sz="1700" dirty="0"/>
              <a:t>a) Judiciales penales; </a:t>
            </a:r>
          </a:p>
          <a:p>
            <a:pPr lvl="1"/>
            <a:r>
              <a:rPr lang="es-ES" sz="1700" dirty="0"/>
              <a:t>b) Judiciales no penales, y </a:t>
            </a:r>
          </a:p>
          <a:p>
            <a:pPr lvl="1"/>
            <a:r>
              <a:rPr lang="es-ES" sz="1700" b="1" dirty="0"/>
              <a:t>c) Judiciales que amparen a los conductores de vehículos automotores;</a:t>
            </a:r>
            <a:endParaRPr lang="es-MX" sz="1700" b="1" dirty="0"/>
          </a:p>
        </p:txBody>
      </p:sp>
    </p:spTree>
    <p:extLst>
      <p:ext uri="{BB962C8B-B14F-4D97-AF65-F5344CB8AC3E}">
        <p14:creationId xmlns:p14="http://schemas.microsoft.com/office/powerpoint/2010/main" val="3536103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CF614-23C2-6304-8C50-596BAF59A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s-ES" sz="2000" dirty="0"/>
              <a:t>CAPÍTULO SEGUNDO </a:t>
            </a:r>
            <a:br>
              <a:rPr lang="es-ES" sz="2000" dirty="0"/>
            </a:br>
            <a:r>
              <a:rPr lang="es-ES" sz="2000" dirty="0"/>
              <a:t>DE LOS PRODUCTOS DE SEGUROS Y DE FIANZAS </a:t>
            </a:r>
            <a:br>
              <a:rPr lang="es-ES" sz="2000" dirty="0"/>
            </a:br>
            <a:r>
              <a:rPr lang="es-ES" sz="2000" dirty="0"/>
              <a:t>SECCIÓN I </a:t>
            </a:r>
            <a:br>
              <a:rPr lang="es-ES" sz="2000" dirty="0"/>
            </a:br>
            <a:r>
              <a:rPr lang="es-ES" sz="2000" dirty="0"/>
              <a:t>DE LOS PRODUCTOS DE SEGUROS</a:t>
            </a:r>
            <a:endParaRPr lang="es-MX" sz="2000" dirty="0"/>
          </a:p>
        </p:txBody>
      </p:sp>
      <p:pic>
        <p:nvPicPr>
          <p:cNvPr id="5" name="Picture 4" descr="Calculadora, lápiz, brújula, dinero y un papel con gráficos impresos en él">
            <a:extLst>
              <a:ext uri="{FF2B5EF4-FFF2-40B4-BE49-F238E27FC236}">
                <a16:creationId xmlns:a16="http://schemas.microsoft.com/office/drawing/2014/main" id="{F2C10358-4135-C38C-DA71-424EE51E1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84" r="25261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4AD182-DB24-2FE3-6EA6-537AE669D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430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600" b="1" dirty="0"/>
              <a:t>ARTÍCULO 208</a:t>
            </a:r>
            <a:r>
              <a:rPr lang="es-ES" sz="1600" dirty="0"/>
              <a:t>.- Con el propósito de fortalecer la cultura del seguro y extender los beneficios de su protección a una mayor parte de la población, las Instituciones de Seguros, atendiendo a las operaciones y ramos que tengan autorizados, así como a los seguros y coberturas que comercializan, deberán ofrecer un producto básico estandarizado para cada una de las siguientes coberturas: </a:t>
            </a:r>
          </a:p>
          <a:p>
            <a:pPr lvl="1"/>
            <a:endParaRPr lang="es-ES" sz="1600" dirty="0"/>
          </a:p>
          <a:p>
            <a:pPr lvl="1"/>
            <a:r>
              <a:rPr lang="es-ES" sz="1600" dirty="0"/>
              <a:t>I. Fallecimiento, en la operación de vida; </a:t>
            </a:r>
          </a:p>
          <a:p>
            <a:pPr lvl="1"/>
            <a:r>
              <a:rPr lang="es-ES" sz="1600" dirty="0"/>
              <a:t>II. Accidentes personales, en la operación de accidentes y enfermedades; </a:t>
            </a:r>
          </a:p>
          <a:p>
            <a:pPr lvl="1"/>
            <a:r>
              <a:rPr lang="es-ES" sz="1600" dirty="0"/>
              <a:t>III. Gastos médicos, en la operación de accidentes y enfermedades; </a:t>
            </a:r>
          </a:p>
          <a:p>
            <a:pPr lvl="1"/>
            <a:r>
              <a:rPr lang="es-ES" sz="1600" dirty="0"/>
              <a:t>IV. Salud, en la operación de accidentes y enfermedades, y </a:t>
            </a:r>
          </a:p>
          <a:p>
            <a:pPr lvl="1"/>
            <a:r>
              <a:rPr lang="es-ES" sz="1600" b="1" dirty="0"/>
              <a:t>V. Responsabilidad civil, en el ramo de automóviles.</a:t>
            </a:r>
            <a:endParaRPr lang="es-MX" sz="1600" b="1" dirty="0"/>
          </a:p>
        </p:txBody>
      </p:sp>
    </p:spTree>
    <p:extLst>
      <p:ext uri="{BB962C8B-B14F-4D97-AF65-F5344CB8AC3E}">
        <p14:creationId xmlns:p14="http://schemas.microsoft.com/office/powerpoint/2010/main" val="1063547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37B863-2AE8-95A0-2ACB-C2056B07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s-ES" sz="3300">
                <a:solidFill>
                  <a:schemeClr val="tx2"/>
                </a:solidFill>
              </a:rPr>
              <a:t>CAPÍTULO SEGUNDO </a:t>
            </a:r>
            <a:br>
              <a:rPr lang="es-ES" sz="3300">
                <a:solidFill>
                  <a:schemeClr val="tx2"/>
                </a:solidFill>
              </a:rPr>
            </a:br>
            <a:r>
              <a:rPr lang="es-ES" sz="3300">
                <a:solidFill>
                  <a:schemeClr val="tx2"/>
                </a:solidFill>
              </a:rPr>
              <a:t>DE LAS OPERACIONES Y FUNCIONAMIENTO</a:t>
            </a:r>
            <a:endParaRPr lang="es-MX" sz="3300">
              <a:solidFill>
                <a:schemeClr val="tx2"/>
              </a:solidFill>
            </a:endParaRPr>
          </a:p>
        </p:txBody>
      </p:sp>
      <p:pic>
        <p:nvPicPr>
          <p:cNvPr id="7" name="Graphic 6" descr="Grupo de hombres">
            <a:extLst>
              <a:ext uri="{FF2B5EF4-FFF2-40B4-BE49-F238E27FC236}">
                <a16:creationId xmlns:a16="http://schemas.microsoft.com/office/drawing/2014/main" id="{7DB7CB88-2983-0CE4-C069-BEDD08CBC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C098B4-A339-6EA5-B391-E1F49BC1F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ES" sz="1800" b="1" dirty="0">
                <a:solidFill>
                  <a:schemeClr val="tx2"/>
                </a:solidFill>
              </a:rPr>
              <a:t>ARTÍCULO 341</a:t>
            </a:r>
            <a:r>
              <a:rPr lang="es-ES" sz="1800" dirty="0">
                <a:solidFill>
                  <a:schemeClr val="tx2"/>
                </a:solidFill>
              </a:rPr>
              <a:t>.- Las Sociedades Mutualistas sólo podrán realizar las operaciones siguientes:</a:t>
            </a:r>
          </a:p>
          <a:p>
            <a:pPr marL="0" indent="0">
              <a:buNone/>
            </a:pPr>
            <a:endParaRPr lang="es-ES" sz="1800" dirty="0">
              <a:solidFill>
                <a:schemeClr val="tx2"/>
              </a:solidFill>
            </a:endParaRPr>
          </a:p>
          <a:p>
            <a:pPr marL="457200" lvl="1" indent="0">
              <a:buNone/>
            </a:pPr>
            <a:r>
              <a:rPr lang="es-ES" sz="1800" b="1" dirty="0">
                <a:solidFill>
                  <a:schemeClr val="tx2"/>
                </a:solidFill>
              </a:rPr>
              <a:t>I</a:t>
            </a:r>
            <a:r>
              <a:rPr lang="es-ES" sz="1800" dirty="0">
                <a:solidFill>
                  <a:schemeClr val="tx2"/>
                </a:solidFill>
              </a:rPr>
              <a:t>. Las Sociedades Mutualistas autorizadas a operar el ramo de automóviles, no podrán incluir en sus pólizas la cobertura de los daños o perjuicios causados a la propiedad ajena o a terceras personas con motivo del uso del automóvil.</a:t>
            </a:r>
            <a:endParaRPr lang="es-MX" sz="18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19646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70C7A1-14B3-7E74-30DA-C9A6D8D1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Coberturas</a:t>
            </a:r>
            <a:endParaRPr lang="es-MX" dirty="0"/>
          </a:p>
        </p:txBody>
      </p:sp>
      <p:graphicFrame>
        <p:nvGraphicFramePr>
          <p:cNvPr id="20" name="Marcador de contenido 2">
            <a:extLst>
              <a:ext uri="{FF2B5EF4-FFF2-40B4-BE49-F238E27FC236}">
                <a16:creationId xmlns:a16="http://schemas.microsoft.com/office/drawing/2014/main" id="{36F3B751-64D9-74DD-3DDE-4E6D7D4F84F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463040"/>
          <a:ext cx="10515600" cy="5236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4842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DAD7F-972D-6EF0-06ED-240952CA1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EC1C32-09DF-92C7-AC8B-1117AC32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s-MX" sz="4000">
                <a:solidFill>
                  <a:srgbClr val="FFFFFF"/>
                </a:solidFill>
              </a:rPr>
              <a:t>Coberturas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256C6B-91DF-B369-38DC-B3E21CD17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ES" sz="1700" b="1" dirty="0"/>
              <a:t>VI. Gastos médicos a ocupantes.</a:t>
            </a:r>
            <a:r>
              <a:rPr lang="es-MX" sz="1700" dirty="0"/>
              <a:t> </a:t>
            </a:r>
            <a:r>
              <a:rPr lang="es-ES" sz="1700" dirty="0"/>
              <a:t>Paga los gastos por concepto de atención médica, originados por lesiones corporales que sufra el asegurado u ocupantes del vehículo asegurado.</a:t>
            </a:r>
          </a:p>
          <a:p>
            <a:pPr marL="0" indent="0">
              <a:buNone/>
            </a:pPr>
            <a:r>
              <a:rPr lang="es-ES" sz="1700" b="1" dirty="0"/>
              <a:t>VII. Equipo Especial. </a:t>
            </a:r>
            <a:r>
              <a:rPr lang="es-ES" sz="1700" dirty="0"/>
              <a:t>Cubre los daños o perdidas de cualquier parte, accesorio o rótulo, modificación o reforzamiento en carrocería y/o estructura, instalado a petición expresa del comprador o propietario del vehículo.</a:t>
            </a:r>
          </a:p>
          <a:p>
            <a:pPr marL="0" indent="0">
              <a:buNone/>
            </a:pPr>
            <a:r>
              <a:rPr lang="es-ES" sz="1700" b="1" dirty="0"/>
              <a:t>VIII. Adaptaciones y Conversiones (Daños Materiales y Robo Total). </a:t>
            </a:r>
            <a:r>
              <a:rPr lang="es-ES" sz="1700" dirty="0"/>
              <a:t>Toda modificación y adición que transforma el diseño o funcionamiento original de un auto, en particular, mecanismos y/o aparatos que cambien el diseño o el funcionamiento original del vehículo asegurado para el que fue diseñado (pintura hecha a la medida, recubrimientos, alteraciones en el chasis, tumbaburros, canastillas, equipo de sonido, blindaje, etc.).</a:t>
            </a:r>
          </a:p>
          <a:p>
            <a:pPr marL="0" indent="0">
              <a:buNone/>
            </a:pPr>
            <a:r>
              <a:rPr lang="es-ES" sz="1700" b="1" dirty="0"/>
              <a:t>IX. Gastos Legales. </a:t>
            </a:r>
            <a:r>
              <a:rPr lang="es-ES" sz="1700" dirty="0"/>
              <a:t>Su objetivo es amparar a sus clientes cuando derivado de un accidente vial, en el que participe el vehículo asegurado, se vea involucrado en procedimientos penales o civiles.</a:t>
            </a:r>
          </a:p>
          <a:p>
            <a:pPr marL="0" indent="0">
              <a:buNone/>
            </a:pPr>
            <a:r>
              <a:rPr lang="es-ES" sz="1700" b="1" dirty="0"/>
              <a:t>X. Asistencia Vial. </a:t>
            </a:r>
            <a:r>
              <a:rPr lang="es-ES" sz="1700" dirty="0"/>
              <a:t>Sirve para brindarte asistencia en caso de que tu auto presenta alguna falla mecánica durante su recorrido, como son cambio de llantas, envío de gasolina, remolque, etc.</a:t>
            </a:r>
          </a:p>
          <a:p>
            <a:pPr marL="0" indent="0">
              <a:buNone/>
            </a:pPr>
            <a:endParaRPr lang="es-MX" sz="1700" dirty="0"/>
          </a:p>
        </p:txBody>
      </p:sp>
    </p:spTree>
    <p:extLst>
      <p:ext uri="{BB962C8B-B14F-4D97-AF65-F5344CB8AC3E}">
        <p14:creationId xmlns:p14="http://schemas.microsoft.com/office/powerpoint/2010/main" val="22704119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609</TotalTime>
  <Words>1384</Words>
  <Application>Microsoft Office PowerPoint</Application>
  <PresentationFormat>Panorámica</PresentationFormat>
  <Paragraphs>82</Paragraphs>
  <Slides>20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Amasis MT Pro Black</vt:lpstr>
      <vt:lpstr>Arial</vt:lpstr>
      <vt:lpstr>Calibri</vt:lpstr>
      <vt:lpstr>Calibri Light</vt:lpstr>
      <vt:lpstr>Google Sans</vt:lpstr>
      <vt:lpstr>Tema de Office</vt:lpstr>
      <vt:lpstr>Ramo AUTOS</vt:lpstr>
      <vt:lpstr>SECCIÓN II  DE LAS OPERACIONES Y RAMOS DE SEGUROS  </vt:lpstr>
      <vt:lpstr>SECCIÓN II  DE LAS OPERACIONES Y RAMOS DE SEGUROS</vt:lpstr>
      <vt:lpstr>CAPÍTULO SEGUNDO  DE LAS INSTITUCIONES DE FIANZAS SECCIÓN II  DE LOS RAMOS Y SUBRAMOS DE FIANZA</vt:lpstr>
      <vt:lpstr>CAPÍTULO SEGUNDO  DE LAS INSTITUCIONES DE FIANZAS SECCIÓN II  DE LOS RAMOS Y SUBRAMOS DE FIANZA</vt:lpstr>
      <vt:lpstr>CAPÍTULO SEGUNDO  DE LOS PRODUCTOS DE SEGUROS Y DE FIANZAS  SECCIÓN I  DE LOS PRODUCTOS DE SEGUROS</vt:lpstr>
      <vt:lpstr>CAPÍTULO SEGUNDO  DE LAS OPERACIONES Y FUNCIONAMIENTO</vt:lpstr>
      <vt:lpstr>Coberturas</vt:lpstr>
      <vt:lpstr>Coberturas</vt:lpstr>
      <vt:lpstr>Coberturas</vt:lpstr>
      <vt:lpstr>Índice CR-5:</vt:lpstr>
      <vt:lpstr>Solvencia</vt:lpstr>
      <vt:lpstr>Presentación de PowerPoint</vt:lpstr>
      <vt:lpstr>Presentación de PowerPoint</vt:lpstr>
      <vt:lpstr>Presentación de PowerPoint</vt:lpstr>
      <vt:lpstr>Índice de costos de adquisición</vt:lpstr>
      <vt:lpstr>2020</vt:lpstr>
      <vt:lpstr>2021</vt:lpstr>
      <vt:lpstr>2022</vt:lpstr>
      <vt:lpstr>Referencias.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Ramo AUTOS</dc:title>
  <dc:creator>Eliezer Garcia Cruz</dc:creator>
  <cp:lastModifiedBy>Dario Serrano Rojas</cp:lastModifiedBy>
  <cp:revision>5</cp:revision>
  <dcterms:created xsi:type="dcterms:W3CDTF">2024-02-12T19:53:20Z</dcterms:created>
  <dcterms:modified xsi:type="dcterms:W3CDTF">2024-02-21T22:29:47Z</dcterms:modified>
</cp:coreProperties>
</file>